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4" r:id="rId1"/>
  </p:sldMasterIdLst>
  <p:notesMasterIdLst>
    <p:notesMasterId r:id="rId78"/>
  </p:notesMasterIdLst>
  <p:sldIdLst>
    <p:sldId id="379" r:id="rId2"/>
    <p:sldId id="318" r:id="rId3"/>
    <p:sldId id="433" r:id="rId4"/>
    <p:sldId id="434" r:id="rId5"/>
    <p:sldId id="435" r:id="rId6"/>
    <p:sldId id="304" r:id="rId7"/>
    <p:sldId id="257" r:id="rId8"/>
    <p:sldId id="294" r:id="rId9"/>
    <p:sldId id="292" r:id="rId10"/>
    <p:sldId id="421" r:id="rId11"/>
    <p:sldId id="366" r:id="rId12"/>
    <p:sldId id="424" r:id="rId13"/>
    <p:sldId id="395" r:id="rId14"/>
    <p:sldId id="425" r:id="rId15"/>
    <p:sldId id="396" r:id="rId16"/>
    <p:sldId id="397" r:id="rId17"/>
    <p:sldId id="300" r:id="rId18"/>
    <p:sldId id="311" r:id="rId19"/>
    <p:sldId id="398" r:id="rId20"/>
    <p:sldId id="371" r:id="rId21"/>
    <p:sldId id="377" r:id="rId22"/>
    <p:sldId id="442" r:id="rId23"/>
    <p:sldId id="440" r:id="rId24"/>
    <p:sldId id="441" r:id="rId25"/>
    <p:sldId id="426" r:id="rId26"/>
    <p:sldId id="403" r:id="rId27"/>
    <p:sldId id="404" r:id="rId28"/>
    <p:sldId id="405" r:id="rId29"/>
    <p:sldId id="263" r:id="rId30"/>
    <p:sldId id="438" r:id="rId31"/>
    <p:sldId id="411" r:id="rId32"/>
    <p:sldId id="301" r:id="rId33"/>
    <p:sldId id="264" r:id="rId34"/>
    <p:sldId id="439" r:id="rId35"/>
    <p:sldId id="279" r:id="rId36"/>
    <p:sldId id="415" r:id="rId37"/>
    <p:sldId id="416" r:id="rId38"/>
    <p:sldId id="417" r:id="rId39"/>
    <p:sldId id="428" r:id="rId40"/>
    <p:sldId id="429" r:id="rId41"/>
    <p:sldId id="321" r:id="rId42"/>
    <p:sldId id="340" r:id="rId43"/>
    <p:sldId id="334" r:id="rId44"/>
    <p:sldId id="333" r:id="rId45"/>
    <p:sldId id="331" r:id="rId46"/>
    <p:sldId id="332" r:id="rId47"/>
    <p:sldId id="341" r:id="rId48"/>
    <p:sldId id="322" r:id="rId49"/>
    <p:sldId id="324" r:id="rId50"/>
    <p:sldId id="336" r:id="rId51"/>
    <p:sldId id="342" r:id="rId52"/>
    <p:sldId id="338" r:id="rId53"/>
    <p:sldId id="385" r:id="rId54"/>
    <p:sldId id="390" r:id="rId55"/>
    <p:sldId id="387" r:id="rId56"/>
    <p:sldId id="384" r:id="rId57"/>
    <p:sldId id="345" r:id="rId58"/>
    <p:sldId id="346" r:id="rId59"/>
    <p:sldId id="347" r:id="rId60"/>
    <p:sldId id="389"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82" r:id="rId74"/>
    <p:sldId id="381" r:id="rId75"/>
    <p:sldId id="361" r:id="rId76"/>
    <p:sldId id="308" r:id="rId7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6" autoAdjust="0"/>
  </p:normalViewPr>
  <p:slideViewPr>
    <p:cSldViewPr snapToGrid="0">
      <p:cViewPr varScale="1">
        <p:scale>
          <a:sx n="103" d="100"/>
          <a:sy n="103" d="100"/>
        </p:scale>
        <p:origin x="-204" y="-84"/>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068456B-0F5D-4734-9B12-AE45265BEE92}" type="slidenum">
              <a:rPr lang="ru-RU"/>
              <a:pPr/>
              <a:t>‹#›</a:t>
            </a:fld>
            <a:endParaRPr lang="ru-RU"/>
          </a:p>
        </p:txBody>
      </p:sp>
    </p:spTree>
    <p:extLst>
      <p:ext uri="{BB962C8B-B14F-4D97-AF65-F5344CB8AC3E}">
        <p14:creationId xmlns:p14="http://schemas.microsoft.com/office/powerpoint/2010/main" xmlns="" val="211592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p:spPr>
        <p:txBody>
          <a:bodyPr/>
          <a:lstStyle/>
          <a:p>
            <a:endParaRPr lang="ru-RU" smtClean="0">
              <a:latin typeface="Arial" charset="0"/>
            </a:endParaRPr>
          </a:p>
        </p:txBody>
      </p:sp>
      <p:sp>
        <p:nvSpPr>
          <p:cNvPr id="34820" name="Номер слайда 3"/>
          <p:cNvSpPr>
            <a:spLocks noGrp="1"/>
          </p:cNvSpPr>
          <p:nvPr>
            <p:ph type="sldNum" sz="quarter" idx="5"/>
          </p:nvPr>
        </p:nvSpPr>
        <p:spPr>
          <a:noFill/>
        </p:spPr>
        <p:txBody>
          <a:bodyPr/>
          <a:lstStyle/>
          <a:p>
            <a:fld id="{E346C7FD-4591-4CA6-B463-1616B01510CE}" type="slidenum">
              <a:rPr lang="ru-RU"/>
              <a:pPr/>
              <a:t>33</a:t>
            </a:fld>
            <a:endParaRPr lang="ru-RU"/>
          </a:p>
        </p:txBody>
      </p:sp>
    </p:spTree>
    <p:extLst>
      <p:ext uri="{BB962C8B-B14F-4D97-AF65-F5344CB8AC3E}">
        <p14:creationId xmlns:p14="http://schemas.microsoft.com/office/powerpoint/2010/main" xmlns="" val="191216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145695B1-22F5-41DF-A8A2-CD86C954E9AD}" type="slidenum">
              <a:rPr lang="ru-RU" altLang="en-US"/>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AF7C2DF0-EF2D-45B8-92CF-5C50F19CD028}" type="slidenum">
              <a:rPr lang="ru-RU" altLang="en-US"/>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EF0158E5-6DFA-4FB7-8565-27763F97FDAC}" type="slidenum">
              <a:rPr lang="ru-RU" altLang="en-US"/>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FD8548B7-B9EF-41D9-8703-1D0812E891CC}" type="slidenum">
              <a:rPr lang="ru-RU" altLang="en-US"/>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DE902AA1-8C9C-4B94-8A19-36532A561C2A}"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2DB94891-582F-4AEA-BCD7-A0B3BD24CD43}"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4104DEA8-4C28-4713-B759-A0905DF514AE}" type="slidenum">
              <a:rPr lang="ru-RU" altLang="en-US"/>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6E3D2F4F-C9D9-4667-8EB8-8451494490B2}" type="slidenum">
              <a:rPr lang="ru-RU" altLang="en-US"/>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en-US"/>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9" name="Номер слайда 5"/>
          <p:cNvSpPr>
            <a:spLocks noGrp="1"/>
          </p:cNvSpPr>
          <p:nvPr>
            <p:ph type="sldNum" sz="quarter" idx="12"/>
          </p:nvPr>
        </p:nvSpPr>
        <p:spPr/>
        <p:txBody>
          <a:bodyPr/>
          <a:lstStyle>
            <a:lvl1pPr>
              <a:defRPr/>
            </a:lvl1pPr>
          </a:lstStyle>
          <a:p>
            <a:fld id="{81E49ACC-60CE-45B3-AE75-1CA016C3581B}" type="slidenum">
              <a:rPr lang="ru-RU" altLang="en-US"/>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en-US"/>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5" name="Номер слайда 5"/>
          <p:cNvSpPr>
            <a:spLocks noGrp="1"/>
          </p:cNvSpPr>
          <p:nvPr>
            <p:ph type="sldNum" sz="quarter" idx="12"/>
          </p:nvPr>
        </p:nvSpPr>
        <p:spPr/>
        <p:txBody>
          <a:bodyPr/>
          <a:lstStyle>
            <a:lvl1pPr>
              <a:defRPr/>
            </a:lvl1pPr>
          </a:lstStyle>
          <a:p>
            <a:fld id="{6C7A39F8-1D5B-4A76-9289-92F171804085}" type="slidenum">
              <a:rPr lang="ru-RU" altLang="en-US"/>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fld id="{040B351B-EBA8-41CE-A1D9-9B00D1C3E89B}" type="slidenum">
              <a:rPr lang="ru-RU" altLang="en-US"/>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7B0E6133-3D66-4914-93F2-5992C2BEAB0F}" type="slidenum">
              <a:rPr lang="ru-RU" altLang="en-US"/>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2C19837B-7394-40A2-8BF3-388E5AE42AD7}" type="slidenum">
              <a:rPr lang="ru-RU" altLang="en-US"/>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ru-RU" alt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ru-RU" alt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4A4540E-24B6-4EF5-BC84-70A1CA8AA9C7}"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sk.ru/l_book_u_phis3.php?id=26" TargetMode="External"/><Relationship Id="rId1" Type="http://schemas.openxmlformats.org/officeDocument/2006/relationships/slideLayout" Target="../slideLayouts/slideLayout6.xml"/><Relationship Id="rId5" Type="http://schemas.openxmlformats.org/officeDocument/2006/relationships/hyperlink" Target="https://ru.wikipedia.org/wiki/1885" TargetMode="External"/><Relationship Id="rId4" Type="http://schemas.openxmlformats.org/officeDocument/2006/relationships/hyperlink" Target="https://ru.wikipedia.org/wiki/18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sk.ru/b_book_chem.php?id=8"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ask.ru/f_book_chem.php?id=1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ru.wikipedia.org/wiki/%D0%A4%D0%B8%D0%B7%D0%B8%D0%BA" TargetMode="External"/><Relationship Id="rId2" Type="http://schemas.openxmlformats.org/officeDocument/2006/relationships/hyperlink" Target="https://ru.wikipedia.org/wiki/%D0%A1%D1%82%D0%B0%D1%82%D0%B8%D1%81%D1%82%D0%B8%D1%87%D0%B5%D1%81%D0%BA%D0%B0%D1%8F_%D1%84%D0%B8%D0%B7%D0%B8%D0%BA%D0%B0" TargetMode="External"/><Relationship Id="rId1" Type="http://schemas.openxmlformats.org/officeDocument/2006/relationships/slideLayout" Target="../slideLayouts/slideLayout2.xml"/><Relationship Id="rId6" Type="http://schemas.openxmlformats.org/officeDocument/2006/relationships/hyperlink" Target="https://ru.wikipedia.org/wiki/%D0%93%D0%BE%D0%BB%D0%BB%D0%B0%D0%BD%D0%B4%D0%B8%D1%8F" TargetMode="External"/><Relationship Id="rId5" Type="http://schemas.openxmlformats.org/officeDocument/2006/relationships/hyperlink" Target="https://ru.wikipedia.org/wiki/1923_%D0%B3%D0%BE%D0%B4" TargetMode="External"/><Relationship Id="rId4" Type="http://schemas.openxmlformats.org/officeDocument/2006/relationships/hyperlink" Target="https://ru.wikipedia.org/wiki/1837_%D0%B3%D0%BE%D0%B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cask.ru/a_book_phis_t1.php?id=292" TargetMode="External"/><Relationship Id="rId2" Type="http://schemas.openxmlformats.org/officeDocument/2006/relationships/hyperlink" Target="http://scask.ru/l_book_u_phis3.php?id=26"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booksite.ru/fulltext/1/001/008/007/007.htm" TargetMode="External"/><Relationship Id="rId2" Type="http://schemas.openxmlformats.org/officeDocument/2006/relationships/hyperlink" Target="https://www.booksite.ru/fulltext/1/001/008/115/328.htm" TargetMode="External"/><Relationship Id="rId1" Type="http://schemas.openxmlformats.org/officeDocument/2006/relationships/slideLayout" Target="../slideLayouts/slideLayout6.xml"/><Relationship Id="rId6" Type="http://schemas.openxmlformats.org/officeDocument/2006/relationships/hyperlink" Target="https://www.booksite.ru/fulltext/1/001/008/058/251.htm" TargetMode="External"/><Relationship Id="rId5" Type="http://schemas.openxmlformats.org/officeDocument/2006/relationships/hyperlink" Target="https://www.booksite.ru/fulltext/1/001/008/035/548.htm" TargetMode="External"/><Relationship Id="rId4" Type="http://schemas.openxmlformats.org/officeDocument/2006/relationships/hyperlink" Target="https://www.booksite.ru/fulltext/1/001/008/084/328.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Лекция 10 (РЭА)</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Реальные газы, жидкости и твердые тела. </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Лекцию 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2025 </a:t>
            </a:r>
            <a:r>
              <a:rPr lang="ru-RU" altLang="ru-RU" sz="3200" dirty="0" smtClean="0">
                <a:latin typeface="Times New Roman" pitchFamily="18" charset="0"/>
                <a:cs typeface="Times New Roman" pitchFamily="18" charset="0"/>
              </a:rPr>
              <a:t>год</a:t>
            </a:r>
          </a:p>
        </p:txBody>
      </p:sp>
      <p:sp>
        <p:nvSpPr>
          <p:cNvPr id="3075"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6861371" y="1306240"/>
            <a:ext cx="1728192" cy="1487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Связь давлений разных систем измерения</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10</a:t>
            </a:fld>
            <a:endParaRPr lang="ru-RU" altLang="en-US"/>
          </a:p>
        </p:txBody>
      </p:sp>
      <p:pic>
        <p:nvPicPr>
          <p:cNvPr id="4" name="Рисунок 3" descr="Давление таблица.jpg"/>
          <p:cNvPicPr/>
          <p:nvPr/>
        </p:nvPicPr>
        <p:blipFill>
          <a:blip r:embed="rId2" cstate="print"/>
          <a:srcRect/>
          <a:stretch>
            <a:fillRect/>
          </a:stretch>
        </p:blipFill>
        <p:spPr bwMode="auto">
          <a:xfrm>
            <a:off x="961292" y="1582615"/>
            <a:ext cx="7549661" cy="4384431"/>
          </a:xfrm>
          <a:prstGeom prst="rect">
            <a:avLst/>
          </a:prstGeom>
          <a:noFill/>
          <a:ln w="9525">
            <a:noFill/>
            <a:miter lim="800000"/>
            <a:headEnd/>
            <a:tailEnd/>
          </a:ln>
        </p:spPr>
      </p:pic>
    </p:spTree>
    <p:extLst>
      <p:ext uri="{BB962C8B-B14F-4D97-AF65-F5344CB8AC3E}">
        <p14:creationId xmlns:p14="http://schemas.microsoft.com/office/powerpoint/2010/main" xmlns="" val="416095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sz="3200" smtClean="0">
                <a:latin typeface="Times New Roman" pitchFamily="18" charset="0"/>
                <a:cs typeface="Times New Roman" pitchFamily="18" charset="0"/>
              </a:rPr>
              <a:t> </a:t>
            </a:r>
          </a:p>
        </p:txBody>
      </p:sp>
      <p:sp>
        <p:nvSpPr>
          <p:cNvPr id="13315" name="Содержимое 2"/>
          <p:cNvSpPr>
            <a:spLocks noGrp="1"/>
          </p:cNvSpPr>
          <p:nvPr>
            <p:ph idx="1"/>
          </p:nvPr>
        </p:nvSpPr>
        <p:spPr/>
        <p:txBody>
          <a:bodyPr/>
          <a:lstStyle/>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marL="0" indent="0">
              <a:buNone/>
            </a:pPr>
            <a:endParaRPr lang="ru-RU" sz="2400"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На </a:t>
            </a:r>
            <a:r>
              <a:rPr lang="ru-RU" sz="2400" dirty="0">
                <a:latin typeface="Times New Roman" pitchFamily="18" charset="0"/>
                <a:cs typeface="Times New Roman" pitchFamily="18" charset="0"/>
              </a:rPr>
              <a:t>рисунке приведена в полулогарифмическом масштабе зависимость </a:t>
            </a:r>
            <a:r>
              <a:rPr lang="en-US" sz="2400" dirty="0" err="1">
                <a:latin typeface="Times New Roman" pitchFamily="18" charset="0"/>
                <a:cs typeface="Times New Roman" pitchFamily="18" charset="0"/>
              </a:rPr>
              <a:t>pV</a:t>
            </a:r>
            <a:r>
              <a:rPr lang="en-US" sz="2400" dirty="0">
                <a:latin typeface="Times New Roman" pitchFamily="18" charset="0"/>
                <a:cs typeface="Times New Roman" pitchFamily="18" charset="0"/>
              </a:rPr>
              <a:t>/RT </a:t>
            </a:r>
            <a:r>
              <a:rPr lang="ru-RU" sz="2400" dirty="0">
                <a:latin typeface="Times New Roman" pitchFamily="18" charset="0"/>
                <a:cs typeface="Times New Roman" pitchFamily="18" charset="0"/>
              </a:rPr>
              <a:t>от </a:t>
            </a:r>
            <a:r>
              <a:rPr lang="en-US" sz="2400" dirty="0">
                <a:latin typeface="Times New Roman" pitchFamily="18" charset="0"/>
                <a:cs typeface="Times New Roman" pitchFamily="18" charset="0"/>
              </a:rPr>
              <a:t>p </a:t>
            </a:r>
            <a:r>
              <a:rPr lang="ru-RU" sz="2400" dirty="0">
                <a:latin typeface="Times New Roman" pitchFamily="18" charset="0"/>
                <a:cs typeface="Times New Roman" pitchFamily="18" charset="0"/>
              </a:rPr>
              <a:t>при </a:t>
            </a:r>
            <a:r>
              <a:rPr lang="en-US" sz="2400" dirty="0">
                <a:latin typeface="Times New Roman" pitchFamily="18" charset="0"/>
                <a:cs typeface="Times New Roman" pitchFamily="18" charset="0"/>
              </a:rPr>
              <a:t>T</a:t>
            </a:r>
            <a:r>
              <a:rPr lang="ru-RU"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const</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равно приблизительно</a:t>
            </a:r>
            <a:r>
              <a:rPr lang="en-US" sz="2400" dirty="0">
                <a:latin typeface="Times New Roman" pitchFamily="18" charset="0"/>
                <a:cs typeface="Times New Roman" pitchFamily="18" charset="0"/>
              </a:rPr>
              <a:t> 300 K </a:t>
            </a:r>
            <a:r>
              <a:rPr lang="ru-RU" sz="2400" dirty="0">
                <a:latin typeface="Times New Roman" pitchFamily="18" charset="0"/>
                <a:cs typeface="Times New Roman" pitchFamily="18" charset="0"/>
              </a:rPr>
              <a:t>для некоторых газов по современным данным. Как видно из графика, до давлений </a:t>
            </a:r>
            <a:r>
              <a:rPr lang="en-US" sz="2400" dirty="0">
                <a:latin typeface="Times New Roman" pitchFamily="18" charset="0"/>
                <a:cs typeface="Times New Roman" pitchFamily="18" charset="0"/>
              </a:rPr>
              <a:t>~ 10 </a:t>
            </a:r>
            <a:r>
              <a:rPr lang="ru-RU" sz="2400" dirty="0">
                <a:latin typeface="Times New Roman" pitchFamily="18" charset="0"/>
                <a:cs typeface="Times New Roman" pitchFamily="18" charset="0"/>
              </a:rPr>
              <a:t>атмосфер равно приблизительно </a:t>
            </a:r>
            <a:r>
              <a:rPr lang="en-US" sz="2400" dirty="0">
                <a:latin typeface="Times New Roman" pitchFamily="18" charset="0"/>
                <a:cs typeface="Times New Roman" pitchFamily="18" charset="0"/>
              </a:rPr>
              <a:t>10 </a:t>
            </a:r>
            <a:r>
              <a:rPr lang="ru-RU" sz="2400" dirty="0">
                <a:latin typeface="Times New Roman" pitchFamily="18" charset="0"/>
                <a:cs typeface="Times New Roman" pitchFamily="18" charset="0"/>
              </a:rPr>
              <a:t>-6</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Н/м в квадрате произведение </a:t>
            </a:r>
            <a:r>
              <a:rPr lang="en-US" sz="2400" dirty="0" err="1">
                <a:latin typeface="Times New Roman" pitchFamily="18" charset="0"/>
                <a:cs typeface="Times New Roman" pitchFamily="18" charset="0"/>
              </a:rPr>
              <a:t>pV</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остается практически постоянным с точностью до 1 %.</a:t>
            </a:r>
            <a:endParaRPr lang="ru-RU" sz="2400" dirty="0" smtClean="0"/>
          </a:p>
        </p:txBody>
      </p:sp>
      <p:sp>
        <p:nvSpPr>
          <p:cNvPr id="13316" name="Номер слайда 3"/>
          <p:cNvSpPr>
            <a:spLocks noGrp="1"/>
          </p:cNvSpPr>
          <p:nvPr>
            <p:ph type="sldNum" sz="quarter" idx="12"/>
          </p:nvPr>
        </p:nvSpPr>
        <p:spPr bwMode="auto">
          <a:noFill/>
          <a:ln>
            <a:miter lim="800000"/>
            <a:headEnd/>
            <a:tailEnd/>
          </a:ln>
        </p:spPr>
        <p:txBody>
          <a:bodyPr/>
          <a:lstStyle/>
          <a:p>
            <a:fld id="{45F86ACD-9274-4794-9412-53ABDB25F457}" type="slidenum">
              <a:rPr lang="ru-RU" altLang="en-US"/>
              <a:pPr/>
              <a:t>11</a:t>
            </a:fld>
            <a:endParaRPr lang="ru-RU" altLang="en-US"/>
          </a:p>
        </p:txBody>
      </p:sp>
      <p:pic>
        <p:nvPicPr>
          <p:cNvPr id="13317" name="Picture 2" descr="D:\СГМ\! УЧЕБА с 9 янв 2021 год\! РЭА\Лекции\Черновики лекц\9 Лек 12 апр 21 г Реал газы. Урав Ван-дер-Ва. Жидк и тв т\График зависимости опыта Эндрюса.jpg"/>
          <p:cNvPicPr>
            <a:picLocks noChangeAspect="1" noChangeArrowheads="1"/>
          </p:cNvPicPr>
          <p:nvPr/>
        </p:nvPicPr>
        <p:blipFill>
          <a:blip r:embed="rId2" cstate="print"/>
          <a:srcRect/>
          <a:stretch>
            <a:fillRect/>
          </a:stretch>
        </p:blipFill>
        <p:spPr bwMode="auto">
          <a:xfrm>
            <a:off x="794077" y="470289"/>
            <a:ext cx="6558445" cy="332727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4"/>
          <p:cNvSpPr>
            <a:spLocks noChangeArrowheads="1"/>
          </p:cNvSpPr>
          <p:nvPr/>
        </p:nvSpPr>
        <p:spPr bwMode="auto">
          <a:xfrm>
            <a:off x="922338" y="671513"/>
            <a:ext cx="7615237"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2800">
                <a:latin typeface="Times New Roman" panose="02020603050405020304" pitchFamily="18" charset="0"/>
                <a:cs typeface="Times New Roman" panose="02020603050405020304" pitchFamily="18" charset="0"/>
              </a:rPr>
              <a:t>По мере уменьшения температуры эффект межмолекулярного притяжения увеличивается (что проявляется в образовании минимума на кривых в области давлений около 100 бар). Минимум на кривых обнаруживается для всех газов, если температура достаточно низка. У водорода и гелия, имеющих очень низкие температуры кипения, этот минимум наблюдается только при температурах значительно ниже 0° C.</a:t>
            </a:r>
          </a:p>
        </p:txBody>
      </p:sp>
    </p:spTree>
    <p:extLst>
      <p:ext uri="{BB962C8B-B14F-4D97-AF65-F5344CB8AC3E}">
        <p14:creationId xmlns:p14="http://schemas.microsoft.com/office/powerpoint/2010/main" xmlns="" val="321384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4638"/>
            <a:ext cx="7903029" cy="583778"/>
          </a:xfrm>
        </p:spPr>
        <p:txBody>
          <a:bodyPr/>
          <a:lstStyle/>
          <a:p>
            <a:r>
              <a:rPr lang="ru-RU" sz="2800" dirty="0" smtClean="0">
                <a:solidFill>
                  <a:srgbClr val="FF0000"/>
                </a:solidFill>
                <a:latin typeface="Times New Roman" pitchFamily="18" charset="0"/>
                <a:cs typeface="Times New Roman" pitchFamily="18" charset="0"/>
              </a:rPr>
              <a:t>Опыт </a:t>
            </a:r>
            <a:r>
              <a:rPr lang="ru-RU" sz="2800" dirty="0" err="1" smtClean="0">
                <a:solidFill>
                  <a:srgbClr val="FF0000"/>
                </a:solidFill>
                <a:latin typeface="Times New Roman" pitchFamily="18" charset="0"/>
                <a:cs typeface="Times New Roman" pitchFamily="18" charset="0"/>
              </a:rPr>
              <a:t>Эндрюса</a:t>
            </a:r>
            <a:r>
              <a:rPr lang="ru-RU" sz="2800" dirty="0" smtClean="0">
                <a:solidFill>
                  <a:srgbClr val="FF0000"/>
                </a:solidFill>
                <a:latin typeface="Times New Roman" pitchFamily="18" charset="0"/>
                <a:cs typeface="Times New Roman" pitchFamily="18" charset="0"/>
              </a:rPr>
              <a:t>.</a:t>
            </a:r>
          </a:p>
        </p:txBody>
      </p:sp>
      <p:sp>
        <p:nvSpPr>
          <p:cNvPr id="15363" name="Номер слайда 2"/>
          <p:cNvSpPr>
            <a:spLocks noGrp="1"/>
          </p:cNvSpPr>
          <p:nvPr>
            <p:ph type="sldNum" sz="quarter" idx="12"/>
          </p:nvPr>
        </p:nvSpPr>
        <p:spPr bwMode="auto">
          <a:noFill/>
          <a:ln>
            <a:miter lim="800000"/>
            <a:headEnd/>
            <a:tailEnd/>
          </a:ln>
        </p:spPr>
        <p:txBody>
          <a:bodyPr/>
          <a:lstStyle/>
          <a:p>
            <a:fld id="{2B561386-CAD3-4872-A63F-F46AC148437E}" type="slidenum">
              <a:rPr lang="ru-RU" altLang="en-US"/>
              <a:pPr/>
              <a:t>13</a:t>
            </a:fld>
            <a:endParaRPr lang="ru-RU" altLang="en-US"/>
          </a:p>
        </p:txBody>
      </p:sp>
      <p:sp>
        <p:nvSpPr>
          <p:cNvPr id="15364" name="Прямоугольник 3"/>
          <p:cNvSpPr>
            <a:spLocks noChangeArrowheads="1"/>
          </p:cNvSpPr>
          <p:nvPr/>
        </p:nvSpPr>
        <p:spPr bwMode="auto">
          <a:xfrm>
            <a:off x="391886" y="1203649"/>
            <a:ext cx="8518752" cy="2308324"/>
          </a:xfrm>
          <a:prstGeom prst="rect">
            <a:avLst/>
          </a:prstGeom>
          <a:noFill/>
          <a:ln w="9525">
            <a:noFill/>
            <a:miter lim="800000"/>
            <a:headEnd/>
            <a:tailEnd/>
          </a:ln>
        </p:spPr>
        <p:txBody>
          <a:bodyPr wrap="square">
            <a:spAutoFit/>
          </a:bodyPr>
          <a:lstStyle/>
          <a:p>
            <a:pPr eaLnBrk="1" hangingPunct="1"/>
            <a:r>
              <a:rPr lang="ru-RU" sz="2400" dirty="0">
                <a:latin typeface="Times New Roman" pitchFamily="18" charset="0"/>
                <a:cs typeface="Times New Roman" pitchFamily="18" charset="0"/>
              </a:rPr>
              <a:t>Для практической проверки </a:t>
            </a:r>
            <a:r>
              <a:rPr lang="ru-RU" sz="2400" dirty="0" smtClean="0">
                <a:latin typeface="Times New Roman" pitchFamily="18" charset="0"/>
                <a:cs typeface="Times New Roman" pitchFamily="18" charset="0"/>
              </a:rPr>
              <a:t>уравнения состояния</a:t>
            </a:r>
            <a:r>
              <a:rPr lang="ru-RU" sz="2400" dirty="0">
                <a:latin typeface="Times New Roman" pitchFamily="18" charset="0"/>
                <a:cs typeface="Times New Roman" pitchFamily="18" charset="0"/>
              </a:rPr>
              <a:t> </a:t>
            </a:r>
            <a:r>
              <a:rPr lang="ru-RU" sz="2400" u="sng" dirty="0">
                <a:latin typeface="Times New Roman" pitchFamily="18" charset="0"/>
                <a:cs typeface="Times New Roman" pitchFamily="18" charset="0"/>
                <a:hlinkClick r:id="rId2"/>
              </a:rPr>
              <a:t>реального газа</a:t>
            </a:r>
            <a:r>
              <a:rPr lang="ru-RU" sz="2400" dirty="0">
                <a:latin typeface="Times New Roman" pitchFamily="18" charset="0"/>
                <a:cs typeface="Times New Roman" pitchFamily="18" charset="0"/>
              </a:rPr>
              <a:t> и выяснения физического смысла своеобразного характера изотерм Ван-дер-Ваальса удобно воспользоваться результатами опыта, поставленного в 1869 г. незадолго до теоретических исследований Ван-дер-Ваальса </a:t>
            </a:r>
            <a:r>
              <a:rPr lang="ru-RU" sz="2400" dirty="0" smtClean="0">
                <a:latin typeface="Times New Roman" pitchFamily="18" charset="0"/>
                <a:cs typeface="Times New Roman" pitchFamily="18" charset="0"/>
              </a:rPr>
              <a:t>ирландским </a:t>
            </a:r>
            <a:r>
              <a:rPr lang="ru-RU" sz="2400" dirty="0">
                <a:latin typeface="Times New Roman" pitchFamily="18" charset="0"/>
                <a:cs typeface="Times New Roman" pitchFamily="18" charset="0"/>
              </a:rPr>
              <a:t>химиком </a:t>
            </a:r>
            <a:r>
              <a:rPr lang="ru-RU" sz="2400" dirty="0" smtClean="0">
                <a:latin typeface="Times New Roman" pitchFamily="18" charset="0"/>
                <a:cs typeface="Times New Roman" pitchFamily="18" charset="0"/>
              </a:rPr>
              <a:t>Томасом </a:t>
            </a:r>
            <a:r>
              <a:rPr lang="ru-RU" sz="2400" dirty="0" err="1" smtClean="0">
                <a:latin typeface="Times New Roman" pitchFamily="18" charset="0"/>
                <a:cs typeface="Times New Roman" pitchFamily="18" charset="0"/>
              </a:rPr>
              <a:t>Эндрюсом</a:t>
            </a:r>
            <a:r>
              <a:rPr lang="ru-RU" sz="2400" dirty="0">
                <a:latin typeface="Times New Roman" pitchFamily="18" charset="0"/>
                <a:cs typeface="Times New Roman" pitchFamily="18" charset="0"/>
              </a:rPr>
              <a:t>. </a:t>
            </a:r>
            <a:endParaRPr lang="ru-RU"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7029" y="3511973"/>
            <a:ext cx="2037013" cy="3147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3648269" y="4562667"/>
            <a:ext cx="3984172" cy="46166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Томас </a:t>
            </a:r>
            <a:r>
              <a:rPr lang="ru-RU" sz="2400" dirty="0" err="1">
                <a:latin typeface="Times New Roman" panose="02020603050405020304" pitchFamily="18" charset="0"/>
                <a:cs typeface="Times New Roman" panose="02020603050405020304" pitchFamily="18" charset="0"/>
              </a:rPr>
              <a:t>Э́ндрюс</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4" tooltip="1813"/>
              </a:rPr>
              <a:t>1813</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5" tooltip="1885"/>
              </a:rPr>
              <a:t>1885</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г.г</a:t>
            </a:r>
            <a:r>
              <a:rPr lang="ru-RU" dirty="0" smtClean="0">
                <a:latin typeface="Times New Roman" panose="02020603050405020304" pitchFamily="18" charset="0"/>
                <a:cs typeface="Times New Roman" panose="02020603050405020304" pitchFamily="18" charset="0"/>
              </a:rPr>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681037"/>
            <a:ext cx="8229600" cy="1397145"/>
          </a:xfrm>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latin typeface="Times New Roman" pitchFamily="18" charset="0"/>
                <a:cs typeface="Times New Roman" pitchFamily="18" charset="0"/>
              </a:rPr>
              <a:t>Эндрюс</a:t>
            </a:r>
            <a:r>
              <a:rPr lang="ru-RU" sz="2400" dirty="0" smtClean="0">
                <a:latin typeface="Times New Roman" pitchFamily="18" charset="0"/>
                <a:cs typeface="Times New Roman" pitchFamily="18" charset="0"/>
              </a:rPr>
              <a:t> экспериментировал с углекислым газом. Схема опыта изображена на рисунке.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Под поршнем цилиндра помещался </a:t>
            </a:r>
            <a:r>
              <a:rPr lang="ru-RU" sz="2400" dirty="0" smtClean="0">
                <a:latin typeface="Times New Roman" pitchFamily="18" charset="0"/>
                <a:cs typeface="Times New Roman" pitchFamily="18" charset="0"/>
                <a:hlinkClick r:id="rId2"/>
              </a:rPr>
              <a:t>моль</a:t>
            </a:r>
            <a:r>
              <a:rPr lang="ru-RU" sz="2400" dirty="0" smtClean="0">
                <a:latin typeface="Times New Roman" pitchFamily="18" charset="0"/>
                <a:cs typeface="Times New Roman" pitchFamily="18" charset="0"/>
              </a:rPr>
              <a:t> углекислого газа СО</a:t>
            </a:r>
            <a:r>
              <a:rPr lang="ru-RU" sz="1600"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 Давление и объем газа при любом положении поршня определялись по манометру  и шкале объемов. Через герметически застекленное окошко О можно было видеть пространство, занятое газом. </a:t>
            </a:r>
          </a:p>
        </p:txBody>
      </p:sp>
      <p:sp>
        <p:nvSpPr>
          <p:cNvPr id="16387" name="Номер слайда 2"/>
          <p:cNvSpPr>
            <a:spLocks noGrp="1"/>
          </p:cNvSpPr>
          <p:nvPr>
            <p:ph type="sldNum" sz="quarter" idx="12"/>
          </p:nvPr>
        </p:nvSpPr>
        <p:spPr bwMode="auto">
          <a:noFill/>
          <a:ln>
            <a:miter lim="800000"/>
            <a:headEnd/>
            <a:tailEnd/>
          </a:ln>
        </p:spPr>
        <p:txBody>
          <a:bodyPr/>
          <a:lstStyle/>
          <a:p>
            <a:fld id="{F08ED993-8783-440E-BF7C-572A675E7BBC}" type="slidenum">
              <a:rPr lang="ru-RU" altLang="en-US"/>
              <a:pPr/>
              <a:t>14</a:t>
            </a:fld>
            <a:endParaRPr lang="ru-RU" altLang="en-US"/>
          </a:p>
        </p:txBody>
      </p:sp>
      <p:pic>
        <p:nvPicPr>
          <p:cNvPr id="25602" name="Picture 2"/>
          <p:cNvPicPr>
            <a:picLocks noChangeAspect="1" noChangeArrowheads="1"/>
          </p:cNvPicPr>
          <p:nvPr/>
        </p:nvPicPr>
        <p:blipFill>
          <a:blip r:embed="rId3" cstate="print"/>
          <a:srcRect/>
          <a:stretch>
            <a:fillRect/>
          </a:stretch>
        </p:blipFill>
        <p:spPr bwMode="auto">
          <a:xfrm>
            <a:off x="4263170" y="670373"/>
            <a:ext cx="2758953" cy="3194577"/>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263170" y="679113"/>
            <a:ext cx="2758953" cy="319457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263170" y="681037"/>
            <a:ext cx="2758953" cy="3194577"/>
          </a:xfrm>
          <a:prstGeom prst="rect">
            <a:avLst/>
          </a:prstGeom>
          <a:noFill/>
          <a:ln w="9525">
            <a:noFill/>
            <a:miter lim="800000"/>
            <a:headEnd/>
            <a:tailEnd/>
          </a:ln>
          <a:effectLst/>
        </p:spPr>
      </p:pic>
    </p:spTree>
    <p:extLst>
      <p:ext uri="{BB962C8B-B14F-4D97-AF65-F5344CB8AC3E}">
        <p14:creationId xmlns:p14="http://schemas.microsoft.com/office/powerpoint/2010/main" xmlns="" val="417562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681037"/>
            <a:ext cx="8229600" cy="1397145"/>
          </a:xfrm>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Весь цилиндр помещался в термостат, позволявший устанавливать и поддерживать необходимую температуру газа. С помощью этой установки </a:t>
            </a:r>
            <a:r>
              <a:rPr lang="ru-RU" sz="2400" dirty="0" err="1" smtClean="0">
                <a:latin typeface="Times New Roman" pitchFamily="18" charset="0"/>
                <a:cs typeface="Times New Roman" pitchFamily="18" charset="0"/>
              </a:rPr>
              <a:t>Эндрюс</a:t>
            </a:r>
            <a:r>
              <a:rPr lang="ru-RU" sz="2400" dirty="0" smtClean="0">
                <a:latin typeface="Times New Roman" pitchFamily="18" charset="0"/>
                <a:cs typeface="Times New Roman" pitchFamily="18" charset="0"/>
              </a:rPr>
              <a:t> провел с углекислым газом ряд </a:t>
            </a:r>
            <a:r>
              <a:rPr lang="ru-RU" sz="2400" dirty="0" smtClean="0">
                <a:latin typeface="Times New Roman" pitchFamily="18" charset="0"/>
                <a:cs typeface="Times New Roman" pitchFamily="18" charset="0"/>
                <a:hlinkClick r:id="rId2"/>
              </a:rPr>
              <a:t>изотермических процессов</a:t>
            </a:r>
            <a:r>
              <a:rPr lang="ru-RU" sz="2400" dirty="0" smtClean="0">
                <a:latin typeface="Times New Roman" pitchFamily="18" charset="0"/>
                <a:cs typeface="Times New Roman" pitchFamily="18" charset="0"/>
              </a:rPr>
              <a:t> при различных температурах. </a:t>
            </a:r>
          </a:p>
        </p:txBody>
      </p:sp>
      <p:sp>
        <p:nvSpPr>
          <p:cNvPr id="16387" name="Номер слайда 2"/>
          <p:cNvSpPr>
            <a:spLocks noGrp="1"/>
          </p:cNvSpPr>
          <p:nvPr>
            <p:ph type="sldNum" sz="quarter" idx="12"/>
          </p:nvPr>
        </p:nvSpPr>
        <p:spPr bwMode="auto">
          <a:noFill/>
          <a:ln>
            <a:miter lim="800000"/>
            <a:headEnd/>
            <a:tailEnd/>
          </a:ln>
        </p:spPr>
        <p:txBody>
          <a:bodyPr/>
          <a:lstStyle/>
          <a:p>
            <a:fld id="{F08ED993-8783-440E-BF7C-572A675E7BBC}" type="slidenum">
              <a:rPr lang="ru-RU" altLang="en-US"/>
              <a:pPr/>
              <a:t>15</a:t>
            </a:fld>
            <a:endParaRPr lang="ru-R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Полученные им результаты представлены на следующем рисунке. </a:t>
            </a:r>
            <a:endParaRPr lang="ru-RU" sz="2400" smtClean="0"/>
          </a:p>
        </p:txBody>
      </p:sp>
      <p:sp>
        <p:nvSpPr>
          <p:cNvPr id="17411" name="Номер слайда 2"/>
          <p:cNvSpPr>
            <a:spLocks noGrp="1"/>
          </p:cNvSpPr>
          <p:nvPr>
            <p:ph type="sldNum" sz="quarter" idx="12"/>
          </p:nvPr>
        </p:nvSpPr>
        <p:spPr bwMode="auto">
          <a:noFill/>
          <a:ln>
            <a:miter lim="800000"/>
            <a:headEnd/>
            <a:tailEnd/>
          </a:ln>
        </p:spPr>
        <p:txBody>
          <a:bodyPr/>
          <a:lstStyle/>
          <a:p>
            <a:fld id="{2FCB97E0-397B-4814-BAEB-04058FC58B36}" type="slidenum">
              <a:rPr lang="ru-RU" altLang="en-US"/>
              <a:pPr/>
              <a:t>16</a:t>
            </a:fld>
            <a:endParaRPr lang="ru-RU" altLang="en-US"/>
          </a:p>
        </p:txBody>
      </p:sp>
      <p:pic>
        <p:nvPicPr>
          <p:cNvPr id="6" name="Рисунок 5"/>
          <p:cNvPicPr>
            <a:picLocks noChangeAspect="1"/>
          </p:cNvPicPr>
          <p:nvPr/>
        </p:nvPicPr>
        <p:blipFill>
          <a:blip r:embed="rId2" cstate="print"/>
          <a:stretch>
            <a:fillRect/>
          </a:stretch>
        </p:blipFill>
        <p:spPr>
          <a:xfrm>
            <a:off x="1865005" y="1583982"/>
            <a:ext cx="5413990" cy="49549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p:cNvSpPr>
          <p:nvPr>
            <p:ph idx="1"/>
          </p:nvPr>
        </p:nvSpPr>
        <p:spPr>
          <a:xfrm>
            <a:off x="450850" y="444500"/>
            <a:ext cx="8153400" cy="4856163"/>
          </a:xfrm>
        </p:spPr>
        <p:txBody>
          <a:bodyPr/>
          <a:lstStyle/>
          <a:p>
            <a:pPr eaLnBrk="1" hangingPunct="1">
              <a:lnSpc>
                <a:spcPct val="80000"/>
              </a:lnSpc>
              <a:buFont typeface="Wingdings" pitchFamily="2" charset="2"/>
              <a:buNone/>
            </a:pPr>
            <a:r>
              <a:rPr lang="ru-RU" sz="2000" smtClean="0"/>
              <a:t>      </a:t>
            </a:r>
            <a:r>
              <a:rPr lang="ru-RU" sz="2400" smtClean="0">
                <a:latin typeface="Times New Roman" pitchFamily="18" charset="0"/>
                <a:cs typeface="Times New Roman" pitchFamily="18" charset="0"/>
              </a:rPr>
              <a:t>Вблизи точки </a:t>
            </a:r>
            <a:r>
              <a:rPr lang="ru-RU" sz="2400" i="1" smtClean="0">
                <a:latin typeface="Times New Roman" pitchFamily="18" charset="0"/>
                <a:cs typeface="Times New Roman" pitchFamily="18" charset="0"/>
              </a:rPr>
              <a:t>А</a:t>
            </a:r>
            <a:r>
              <a:rPr lang="ru-RU" sz="2400" smtClean="0">
                <a:latin typeface="Times New Roman" pitchFamily="18" charset="0"/>
                <a:cs typeface="Times New Roman" pitchFamily="18" charset="0"/>
              </a:rPr>
              <a:t> давление возрастает приблизительно по закону Бойля. Заметные отклонения от закона Бойля начинают наблюдаться, когда объем становится соизмеримым со значением, указанным точкой </a:t>
            </a:r>
            <a:r>
              <a:rPr lang="ru-RU" sz="2400" i="1" smtClean="0">
                <a:latin typeface="Times New Roman" pitchFamily="18" charset="0"/>
                <a:cs typeface="Times New Roman" pitchFamily="18" charset="0"/>
              </a:rPr>
              <a:t>В.</a:t>
            </a:r>
            <a:endParaRPr lang="ru-RU" sz="2400" smtClean="0">
              <a:latin typeface="Times New Roman" pitchFamily="18" charset="0"/>
              <a:cs typeface="Times New Roman" pitchFamily="18" charset="0"/>
            </a:endParaRPr>
          </a:p>
          <a:p>
            <a:pPr eaLnBrk="1" hangingPunct="1">
              <a:lnSpc>
                <a:spcPct val="80000"/>
              </a:lnSpc>
              <a:buFont typeface="Wingdings" pitchFamily="2" charset="2"/>
              <a:buNone/>
            </a:pPr>
            <a:r>
              <a:rPr lang="ru-RU" sz="2400" smtClean="0">
                <a:latin typeface="Times New Roman" pitchFamily="18" charset="0"/>
                <a:cs typeface="Times New Roman" pitchFamily="18" charset="0"/>
              </a:rPr>
              <a:t>     В точке </a:t>
            </a:r>
            <a:r>
              <a:rPr lang="ru-RU" sz="2400" i="1" smtClean="0">
                <a:latin typeface="Times New Roman" pitchFamily="18" charset="0"/>
                <a:cs typeface="Times New Roman" pitchFamily="18" charset="0"/>
              </a:rPr>
              <a:t>С </a:t>
            </a:r>
            <a:r>
              <a:rPr lang="ru-RU" sz="2400" smtClean="0">
                <a:latin typeface="Times New Roman" pitchFamily="18" charset="0"/>
                <a:cs typeface="Times New Roman" pitchFamily="18" charset="0"/>
              </a:rPr>
              <a:t>сходство с идеальным поведением полностью теряется, так как оказывается, что дальнейшее уменьшение объема не вызывает роста давления; это показано горизонтальной линией </a:t>
            </a:r>
            <a:r>
              <a:rPr lang="ru-RU" sz="2400" i="1" smtClean="0">
                <a:latin typeface="Times New Roman" pitchFamily="18" charset="0"/>
                <a:cs typeface="Times New Roman" pitchFamily="18" charset="0"/>
              </a:rPr>
              <a:t>CDE.</a:t>
            </a:r>
            <a:r>
              <a:rPr lang="ru-RU" sz="2400" smtClean="0">
                <a:latin typeface="Times New Roman" pitchFamily="18" charset="0"/>
                <a:cs typeface="Times New Roman" pitchFamily="18" charset="0"/>
              </a:rPr>
              <a:t> Исследование содержания сосуда показывает, что сразу за точкой </a:t>
            </a:r>
            <a:r>
              <a:rPr lang="ru-RU" sz="2400" i="1" smtClean="0">
                <a:latin typeface="Times New Roman" pitchFamily="18" charset="0"/>
                <a:cs typeface="Times New Roman" pitchFamily="18" charset="0"/>
              </a:rPr>
              <a:t>С</a:t>
            </a:r>
            <a:r>
              <a:rPr lang="ru-RU" sz="2400" smtClean="0">
                <a:latin typeface="Times New Roman" pitchFamily="18" charset="0"/>
                <a:cs typeface="Times New Roman" pitchFamily="18" charset="0"/>
              </a:rPr>
              <a:t> появляется жидкость, и можно наблюдать две фазы, разделенные резко обозначенной границей – поверхностью раздела. Поскольку при уменьшении объема газ конденсируется, он не оказывает сопротивления дальнейшему движению поршня. </a:t>
            </a:r>
            <a:endParaRPr lang="ru-RU" sz="2400" i="1"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randombar(horizontal)">
                                      <p:cBhvr>
                                        <p:cTn id="7" dur="2000"/>
                                        <p:tgtEl>
                                          <p:spTgt spid="57346">
                                            <p:txEl>
                                              <p:pRg st="0" end="0"/>
                                            </p:txEl>
                                          </p:spTgt>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animEffect transition="in" filter="randombar(horizontal)">
                                      <p:cBhvr>
                                        <p:cTn id="11" dur="20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01638" y="187325"/>
            <a:ext cx="8229600" cy="5826125"/>
          </a:xfrm>
        </p:spPr>
        <p:txBody>
          <a:bodyPr/>
          <a:lstStyle/>
          <a:p>
            <a:pPr eaLnBrk="1" hangingPunct="1">
              <a:lnSpc>
                <a:spcPct val="80000"/>
              </a:lnSpc>
              <a:buFont typeface="Wingdings" pitchFamily="2" charset="2"/>
              <a:buNone/>
              <a:defRPr/>
            </a:pPr>
            <a:r>
              <a:rPr lang="ru-RU" sz="2400" dirty="0" smtClean="0">
                <a:latin typeface="Times New Roman" pitchFamily="18" charset="0"/>
                <a:cs typeface="Times New Roman" pitchFamily="18" charset="0"/>
              </a:rPr>
              <a:t>	оказывает сопротивления дальнейшему движению поршня. Давление, соответствующее линии </a:t>
            </a:r>
            <a:r>
              <a:rPr lang="ru-RU" sz="2400" i="1" dirty="0" smtClean="0">
                <a:latin typeface="Times New Roman" pitchFamily="18" charset="0"/>
                <a:cs typeface="Times New Roman" pitchFamily="18" charset="0"/>
              </a:rPr>
              <a:t>CDE,</a:t>
            </a:r>
            <a:r>
              <a:rPr lang="ru-RU" sz="2400" dirty="0" smtClean="0">
                <a:latin typeface="Times New Roman" pitchFamily="18" charset="0"/>
                <a:cs typeface="Times New Roman" pitchFamily="18" charset="0"/>
              </a:rPr>
              <a:t> когда жидкость и пар находятся в равновесии, называется </a:t>
            </a:r>
            <a:r>
              <a:rPr lang="ru-RU" sz="2400" i="1" dirty="0" smtClean="0">
                <a:solidFill>
                  <a:srgbClr val="0070C0"/>
                </a:solidFill>
                <a:latin typeface="Times New Roman" pitchFamily="18" charset="0"/>
                <a:cs typeface="Times New Roman" pitchFamily="18" charset="0"/>
              </a:rPr>
              <a:t>давлением пара</a:t>
            </a:r>
            <a:r>
              <a:rPr lang="ru-RU" sz="2400" dirty="0" smtClean="0">
                <a:solidFill>
                  <a:srgbClr val="0070C0"/>
                </a:solidFill>
                <a:latin typeface="Times New Roman" pitchFamily="18" charset="0"/>
                <a:cs typeface="Times New Roman" pitchFamily="18" charset="0"/>
              </a:rPr>
              <a:t> </a:t>
            </a:r>
            <a:r>
              <a:rPr lang="ru-RU" sz="2400" i="1" dirty="0" smtClean="0">
                <a:solidFill>
                  <a:srgbClr val="0070C0"/>
                </a:solidFill>
                <a:latin typeface="Times New Roman" pitchFamily="18" charset="0"/>
                <a:cs typeface="Times New Roman" pitchFamily="18" charset="0"/>
              </a:rPr>
              <a:t>жидкости </a:t>
            </a:r>
            <a:r>
              <a:rPr lang="ru-RU" sz="2400" dirty="0" smtClean="0">
                <a:latin typeface="Times New Roman" pitchFamily="18" charset="0"/>
                <a:cs typeface="Times New Roman" pitchFamily="18" charset="0"/>
              </a:rPr>
              <a:t>при температуре опыта.</a:t>
            </a:r>
          </a:p>
          <a:p>
            <a:pPr eaLnBrk="1" hangingPunct="1">
              <a:lnSpc>
                <a:spcPct val="80000"/>
              </a:lnSpc>
              <a:buFont typeface="Wingdings" pitchFamily="2" charset="2"/>
              <a:buNone/>
              <a:defRPr/>
            </a:pPr>
            <a:r>
              <a:rPr lang="ru-RU" sz="2400" dirty="0" smtClean="0">
                <a:latin typeface="Times New Roman" pitchFamily="18" charset="0"/>
                <a:cs typeface="Times New Roman" pitchFamily="18" charset="0"/>
              </a:rPr>
              <a:t>     В точке </a:t>
            </a:r>
            <a:r>
              <a:rPr lang="ru-RU" sz="2400" i="1" dirty="0" smtClean="0">
                <a:latin typeface="Times New Roman" pitchFamily="18" charset="0"/>
                <a:cs typeface="Times New Roman" pitchFamily="18" charset="0"/>
              </a:rPr>
              <a:t>Е</a:t>
            </a:r>
            <a:r>
              <a:rPr lang="ru-RU" sz="2400" dirty="0" smtClean="0">
                <a:latin typeface="Times New Roman" pitchFamily="18" charset="0"/>
                <a:cs typeface="Times New Roman" pitchFamily="18" charset="0"/>
              </a:rPr>
              <a:t> весь образец представляет собой жидкость, и дальнейшее уменьшение объема образца требует значительного давления, поскольку жидкости по сравнению с газами очень трудно сжимаются, что проявляется в резком подъеме кривой слева от точки </a:t>
            </a:r>
            <a:r>
              <a:rPr lang="ru-RU" sz="2400" i="1" dirty="0" smtClean="0">
                <a:latin typeface="Times New Roman" pitchFamily="18" charset="0"/>
                <a:cs typeface="Times New Roman" pitchFamily="18" charset="0"/>
              </a:rPr>
              <a:t>Е.</a:t>
            </a:r>
          </a:p>
          <a:p>
            <a:pPr marL="0" indent="0" eaLnBrk="1" hangingPunct="1">
              <a:buFont typeface="Arial" charset="0"/>
              <a:buNone/>
              <a:defRPr/>
            </a:pPr>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опыте Эндрюса надо отметить следующее весьма важное обстоятельство. До тех пор пока газ сжимался при высоких температурах  в пространстве под поршнем не происходило никаких видимых процессов, когда же сжатие производилось при низких температурах  Эндрюс увидел, что на некоторой стадии сжатия под поршнем появлялись капельки жидкости (туман), оседающие на стенки и стекающие на дно цилиндра. В конце концов весь цилиндр заполнился жидкой углекислотой. Давление на всей этой стадии, которой соответствуют горизонтальные участки изотерм, оставалось не изменным. Таким образом, горизонтальные участки («плато») экспериментальных изотерм соответствуют стадии сжижения газа, совершающегося при постоянном давлении. Иначе говоря, плато соответствует сосуществованию жидкой и газообразной фаз.</a:t>
            </a:r>
            <a:r>
              <a:rPr lang="ru-RU" smtClean="0"/>
              <a:t/>
            </a:r>
            <a:br>
              <a:rPr lang="ru-RU" smtClean="0"/>
            </a:br>
            <a:endParaRPr lang="ru-RU" smtClean="0"/>
          </a:p>
        </p:txBody>
      </p:sp>
      <p:sp>
        <p:nvSpPr>
          <p:cNvPr id="20483" name="Номер слайда 2"/>
          <p:cNvSpPr>
            <a:spLocks noGrp="1"/>
          </p:cNvSpPr>
          <p:nvPr>
            <p:ph type="sldNum" sz="quarter" idx="12"/>
          </p:nvPr>
        </p:nvSpPr>
        <p:spPr bwMode="auto">
          <a:noFill/>
          <a:ln>
            <a:miter lim="800000"/>
            <a:headEnd/>
            <a:tailEnd/>
          </a:ln>
        </p:spPr>
        <p:txBody>
          <a:bodyPr/>
          <a:lstStyle/>
          <a:p>
            <a:fld id="{DE39BC09-708A-4399-B529-4E7841F8E5B2}" type="slidenum">
              <a:rPr lang="ru-RU" altLang="en-US"/>
              <a:pPr/>
              <a:t>19</a:t>
            </a:fld>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95288" y="404813"/>
            <a:ext cx="8207375" cy="5447645"/>
          </a:xfrm>
          <a:prstGeom prst="rect">
            <a:avLst/>
          </a:prstGeom>
          <a:noFill/>
          <a:ln w="9525">
            <a:noFill/>
            <a:miter lim="800000"/>
            <a:headEnd/>
            <a:tailEnd/>
          </a:ln>
        </p:spPr>
        <p:txBody>
          <a:bodyPr>
            <a:spAutoFit/>
          </a:bodyPr>
          <a:lstStyle/>
          <a:p>
            <a:pPr marL="342900" indent="-342900" algn="ctr" eaLnBrk="1" hangingPunct="1">
              <a:lnSpc>
                <a:spcPct val="150000"/>
              </a:lnSpc>
            </a:pPr>
            <a:r>
              <a:rPr lang="ru-RU" altLang="ru-RU" sz="3200" dirty="0" smtClean="0">
                <a:latin typeface="Times New Roman" pitchFamily="18" charset="0"/>
                <a:cs typeface="Times New Roman" pitchFamily="18" charset="0"/>
              </a:rPr>
              <a:t>Содержание</a:t>
            </a:r>
          </a:p>
          <a:p>
            <a:pPr marL="342900" indent="-342900" algn="ctr" eaLnBrk="1" hangingPunct="1">
              <a:lnSpc>
                <a:spcPct val="150000"/>
              </a:lnSpc>
            </a:pPr>
            <a:endParaRPr lang="ru-RU" altLang="ru-RU" sz="3200" dirty="0">
              <a:latin typeface="Times New Roman" pitchFamily="18" charset="0"/>
              <a:cs typeface="Times New Roman" pitchFamily="18" charset="0"/>
            </a:endParaRPr>
          </a:p>
          <a:p>
            <a:pPr marL="342900" indent="-342900" algn="ctr" eaLnBrk="1" hangingPunct="1">
              <a:lnSpc>
                <a:spcPct val="150000"/>
              </a:lnSpc>
            </a:pPr>
            <a:endParaRPr lang="en-US" altLang="ru-RU" sz="3200" dirty="0">
              <a:latin typeface="Times New Roman" pitchFamily="18" charset="0"/>
              <a:cs typeface="Times New Roman" pitchFamily="18" charset="0"/>
            </a:endParaRPr>
          </a:p>
          <a:p>
            <a:pPr marL="342900" indent="-342900" algn="ctr" eaLnBrk="1" hangingPunct="1">
              <a:lnSpc>
                <a:spcPct val="150000"/>
              </a:lnSpc>
            </a:pPr>
            <a:r>
              <a:rPr lang="ru-RU" altLang="ru-RU" sz="3200" dirty="0" smtClean="0">
                <a:latin typeface="Times New Roman" pitchFamily="18" charset="0"/>
                <a:cs typeface="Times New Roman" pitchFamily="18" charset="0"/>
              </a:rPr>
              <a:t>Лекционные опыты</a:t>
            </a:r>
            <a:endParaRPr lang="ru-RU" altLang="ru-RU" sz="3200" dirty="0">
              <a:latin typeface="Times New Roman" pitchFamily="18" charset="0"/>
              <a:cs typeface="Times New Roman" pitchFamily="18" charset="0"/>
            </a:endParaRPr>
          </a:p>
          <a:p>
            <a:pPr marL="342900" indent="-342900" eaLnBrk="1" hangingPunct="1">
              <a:lnSpc>
                <a:spcPct val="150000"/>
              </a:lnSpc>
              <a:buFont typeface="Calibri" pitchFamily="34" charset="0"/>
              <a:buAutoNum type="arabicPeriod"/>
            </a:pPr>
            <a:r>
              <a:rPr lang="ru-RU" altLang="ru-RU" sz="2800" dirty="0">
                <a:latin typeface="Times New Roman" pitchFamily="18" charset="0"/>
                <a:cs typeface="Times New Roman" pitchFamily="18" charset="0"/>
              </a:rPr>
              <a:t>Реальные газы.</a:t>
            </a:r>
          </a:p>
          <a:p>
            <a:pPr marL="342900" indent="-342900" eaLnBrk="1" hangingPunct="1">
              <a:lnSpc>
                <a:spcPct val="150000"/>
              </a:lnSpc>
              <a:buFont typeface="Calibri" pitchFamily="34" charset="0"/>
              <a:buAutoNum type="arabicPeriod"/>
            </a:pPr>
            <a:r>
              <a:rPr lang="ru-RU" altLang="ru-RU" sz="2800" dirty="0">
                <a:latin typeface="Times New Roman" pitchFamily="18" charset="0"/>
                <a:cs typeface="Times New Roman" pitchFamily="18" charset="0"/>
              </a:rPr>
              <a:t>Свойства жидкостей.</a:t>
            </a:r>
          </a:p>
          <a:p>
            <a:pPr marL="342900" indent="-342900" eaLnBrk="1" hangingPunct="1">
              <a:lnSpc>
                <a:spcPct val="150000"/>
              </a:lnSpc>
              <a:buFont typeface="Calibri" pitchFamily="34" charset="0"/>
              <a:buAutoNum type="arabicPeriod"/>
            </a:pPr>
            <a:r>
              <a:rPr lang="ru-RU" sz="2800" dirty="0">
                <a:latin typeface="Times New Roman" pitchFamily="18" charset="0"/>
                <a:cs typeface="Times New Roman" pitchFamily="18" charset="0"/>
              </a:rPr>
              <a:t>Основы физики твердых тел. </a:t>
            </a:r>
            <a:endParaRPr lang="ru-RU" altLang="ru-RU" sz="2800" dirty="0">
              <a:latin typeface="Times New Roman" pitchFamily="18" charset="0"/>
              <a:cs typeface="Times New Roman" pitchFamily="18" charset="0"/>
            </a:endParaRPr>
          </a:p>
          <a:p>
            <a:pPr marL="342900" indent="-342900" eaLnBrk="1" hangingPunct="1">
              <a:lnSpc>
                <a:spcPct val="150000"/>
              </a:lnSpc>
            </a:pPr>
            <a:endParaRPr lang="ru-RU" alt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l"/>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Уравнение Ван-дер-Ваальса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Предпринималось много попыток для учета отклонений свойств реальных газов от свойств идеального газа путем введения различных поправок в уравнение состояния идеального газа. Наибольшее распространение вследствие простоты и физической наглядности получило </a:t>
            </a:r>
            <a:br>
              <a:rPr lang="ru-RU" sz="2400"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уравнение Ван-дер-Ваальса</a:t>
            </a:r>
            <a:r>
              <a:rPr lang="ru-RU" sz="2400" dirty="0" smtClean="0">
                <a:latin typeface="Times New Roman" pitchFamily="18" charset="0"/>
                <a:cs typeface="Times New Roman" pitchFamily="18" charset="0"/>
              </a:rPr>
              <a:t> (1873)</a:t>
            </a:r>
            <a:r>
              <a:rPr lang="ru-RU" sz="2400" i="1" dirty="0" smtClean="0">
                <a:latin typeface="Times New Roman" pitchFamily="18" charset="0"/>
                <a:cs typeface="Times New Roman" pitchFamily="18" charset="0"/>
              </a:rPr>
              <a:t>.</a:t>
            </a:r>
            <a:r>
              <a:rPr lang="ru-RU" sz="2400" dirty="0"/>
              <a:t> </a:t>
            </a:r>
            <a:r>
              <a:rPr lang="ru-RU" sz="2400" dirty="0">
                <a:latin typeface="Times New Roman" panose="02020603050405020304" pitchFamily="18" charset="0"/>
                <a:cs typeface="Times New Roman" panose="02020603050405020304" pitchFamily="18" charset="0"/>
              </a:rPr>
              <a:t>Наиболее известны два способа получения уравнения: традиционный вывод самого Ван-дер-Ваальса и вывод методами </a:t>
            </a:r>
            <a:r>
              <a:rPr lang="ru-RU" sz="2400" dirty="0">
                <a:latin typeface="Times New Roman" panose="02020603050405020304" pitchFamily="18" charset="0"/>
                <a:cs typeface="Times New Roman" panose="02020603050405020304" pitchFamily="18" charset="0"/>
                <a:hlinkClick r:id="rId2" tooltip="Статистическая физика"/>
              </a:rPr>
              <a:t>статистической физики</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p:txBody>
      </p:sp>
      <p:sp>
        <p:nvSpPr>
          <p:cNvPr id="21507" name="Номер слайда 3"/>
          <p:cNvSpPr>
            <a:spLocks noGrp="1"/>
          </p:cNvSpPr>
          <p:nvPr>
            <p:ph type="sldNum" sz="quarter" idx="12"/>
          </p:nvPr>
        </p:nvSpPr>
        <p:spPr bwMode="auto">
          <a:noFill/>
          <a:ln>
            <a:miter lim="800000"/>
            <a:headEnd/>
            <a:tailEnd/>
          </a:ln>
        </p:spPr>
        <p:txBody>
          <a:bodyPr/>
          <a:lstStyle/>
          <a:p>
            <a:fld id="{A15999B1-9625-49C2-B9AB-02156F1C222F}" type="slidenum">
              <a:rPr lang="ru-RU" altLang="en-US"/>
              <a:pPr/>
              <a:t>20</a:t>
            </a:fld>
            <a:endParaRPr lang="ru-RU"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6807" y="3455388"/>
            <a:ext cx="2432050" cy="3126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flipH="1">
            <a:off x="4609322" y="4813994"/>
            <a:ext cx="3554964" cy="646331"/>
          </a:xfrm>
          <a:prstGeom prst="rect">
            <a:avLst/>
          </a:prstGeom>
        </p:spPr>
        <p:txBody>
          <a:bodyPr wrap="square">
            <a:spAutoFit/>
          </a:bodyPr>
          <a:lstStyle/>
          <a:p>
            <a:r>
              <a:rPr lang="ru-RU" dirty="0"/>
              <a:t>(</a:t>
            </a:r>
            <a:r>
              <a:rPr lang="ru-RU" dirty="0">
                <a:hlinkClick r:id="rId4" tooltip="1837 год"/>
              </a:rPr>
              <a:t>1837</a:t>
            </a:r>
            <a:r>
              <a:rPr lang="ru-RU" dirty="0"/>
              <a:t>- </a:t>
            </a:r>
            <a:r>
              <a:rPr lang="ru-RU" dirty="0">
                <a:hlinkClick r:id="rId5" tooltip="1923 год"/>
              </a:rPr>
              <a:t>1923</a:t>
            </a:r>
            <a:r>
              <a:rPr lang="ru-RU" dirty="0"/>
              <a:t>) — </a:t>
            </a:r>
            <a:r>
              <a:rPr lang="ru-RU" dirty="0">
                <a:hlinkClick r:id="rId6" tooltip="Голландия"/>
              </a:rPr>
              <a:t>голландский</a:t>
            </a:r>
            <a:r>
              <a:rPr lang="ru-RU" dirty="0"/>
              <a:t> </a:t>
            </a:r>
            <a:r>
              <a:rPr lang="ru-RU" dirty="0">
                <a:hlinkClick r:id="rId7" tooltip="Физик"/>
              </a:rPr>
              <a:t>физик</a:t>
            </a:r>
            <a:r>
              <a:rPr lang="ru-RU"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algn="just"/>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Ван-дер-Ваальс в 1873 г. дал функциональную интерпретацию внутреннего давления. Согласно модели Ван-дер-Ваальса, силы притяжения между молекулами (</a:t>
            </a:r>
            <a:r>
              <a:rPr lang="ru-RU" sz="2400" i="1" dirty="0" smtClean="0">
                <a:latin typeface="Times New Roman" pitchFamily="18" charset="0"/>
                <a:cs typeface="Times New Roman" pitchFamily="18" charset="0"/>
              </a:rPr>
              <a:t>силы Ван-дер-Ваальса</a:t>
            </a:r>
            <a:r>
              <a:rPr lang="ru-RU" sz="2400" dirty="0" smtClean="0">
                <a:latin typeface="Times New Roman" pitchFamily="18" charset="0"/>
                <a:cs typeface="Times New Roman" pitchFamily="18" charset="0"/>
              </a:rPr>
              <a:t>) обратно пропорциональны шестой степени расстояния между ними, или второй степени объема, занимаемого газом. Считается также, что силы притяжения суммируются с внешним давлением. С учетом этих соображений уравнение состояния идеального газа преобразуется в </a:t>
            </a:r>
            <a:r>
              <a:rPr lang="ru-RU" sz="2400" i="1" dirty="0" smtClean="0">
                <a:latin typeface="Times New Roman" pitchFamily="18" charset="0"/>
                <a:cs typeface="Times New Roman" pitchFamily="18" charset="0"/>
              </a:rPr>
              <a:t>уравнение Ван-дер-Ваальса</a:t>
            </a:r>
            <a:r>
              <a:rPr lang="ru-RU" dirty="0" smtClean="0"/>
              <a:t/>
            </a:r>
            <a:br>
              <a:rPr lang="ru-RU" dirty="0" smtClean="0"/>
            </a:br>
            <a:endParaRPr lang="ru-RU" dirty="0" smtClean="0"/>
          </a:p>
        </p:txBody>
      </p:sp>
      <p:sp>
        <p:nvSpPr>
          <p:cNvPr id="22531" name="Номер слайда 2"/>
          <p:cNvSpPr>
            <a:spLocks noGrp="1"/>
          </p:cNvSpPr>
          <p:nvPr>
            <p:ph type="sldNum" sz="quarter" idx="12"/>
          </p:nvPr>
        </p:nvSpPr>
        <p:spPr bwMode="auto">
          <a:noFill/>
          <a:ln>
            <a:miter lim="800000"/>
            <a:headEnd/>
            <a:tailEnd/>
          </a:ln>
        </p:spPr>
        <p:txBody>
          <a:bodyPr/>
          <a:lstStyle/>
          <a:p>
            <a:fld id="{88984164-8914-4EF7-B65E-B03A495915D5}" type="slidenum">
              <a:rPr lang="ru-RU" altLang="en-US"/>
              <a:pPr/>
              <a:t>21</a:t>
            </a:fld>
            <a:endParaRPr lang="ru-RU" altLang="en-US"/>
          </a:p>
        </p:txBody>
      </p:sp>
      <p:pic>
        <p:nvPicPr>
          <p:cNvPr id="4" name="Рисунок 3"/>
          <p:cNvPicPr>
            <a:picLocks noChangeAspect="1"/>
          </p:cNvPicPr>
          <p:nvPr/>
        </p:nvPicPr>
        <p:blipFill>
          <a:blip r:embed="rId2" cstate="print"/>
          <a:stretch>
            <a:fillRect/>
          </a:stretch>
        </p:blipFill>
        <p:spPr>
          <a:xfrm>
            <a:off x="2636432" y="4078742"/>
            <a:ext cx="2847975" cy="790575"/>
          </a:xfrm>
          <a:prstGeom prst="rect">
            <a:avLst/>
          </a:prstGeom>
        </p:spPr>
      </p:pic>
      <p:pic>
        <p:nvPicPr>
          <p:cNvPr id="5" name="Рисунок 4"/>
          <p:cNvPicPr>
            <a:picLocks noChangeAspect="1"/>
          </p:cNvPicPr>
          <p:nvPr/>
        </p:nvPicPr>
        <p:blipFill>
          <a:blip r:embed="rId3" cstate="print"/>
          <a:stretch>
            <a:fillRect/>
          </a:stretch>
        </p:blipFill>
        <p:spPr>
          <a:xfrm>
            <a:off x="1707502" y="4869318"/>
            <a:ext cx="5632580" cy="18831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22</a:t>
            </a:fld>
            <a:endParaRPr lang="ru-RU" altLang="en-US"/>
          </a:p>
        </p:txBody>
      </p:sp>
      <p:pic>
        <p:nvPicPr>
          <p:cNvPr id="4" name="Рисунок 3"/>
          <p:cNvPicPr>
            <a:picLocks noChangeAspect="1"/>
          </p:cNvPicPr>
          <p:nvPr/>
        </p:nvPicPr>
        <p:blipFill>
          <a:blip r:embed="rId2" cstate="print"/>
          <a:stretch>
            <a:fillRect/>
          </a:stretch>
        </p:blipFill>
        <p:spPr>
          <a:xfrm>
            <a:off x="186613" y="122108"/>
            <a:ext cx="8070980" cy="1685124"/>
          </a:xfrm>
          <a:prstGeom prst="rect">
            <a:avLst/>
          </a:prstGeom>
        </p:spPr>
      </p:pic>
      <p:pic>
        <p:nvPicPr>
          <p:cNvPr id="5" name="Рисунок 4"/>
          <p:cNvPicPr>
            <a:picLocks noChangeAspect="1"/>
          </p:cNvPicPr>
          <p:nvPr/>
        </p:nvPicPr>
        <p:blipFill>
          <a:blip r:embed="rId3" cstate="print"/>
          <a:stretch>
            <a:fillRect/>
          </a:stretch>
        </p:blipFill>
        <p:spPr>
          <a:xfrm>
            <a:off x="457200" y="1832718"/>
            <a:ext cx="6873842" cy="4888757"/>
          </a:xfrm>
          <a:prstGeom prst="rect">
            <a:avLst/>
          </a:prstGeom>
        </p:spPr>
      </p:pic>
    </p:spTree>
    <p:extLst>
      <p:ext uri="{BB962C8B-B14F-4D97-AF65-F5344CB8AC3E}">
        <p14:creationId xmlns:p14="http://schemas.microsoft.com/office/powerpoint/2010/main" xmlns="" val="256878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Times New Roman" panose="02020603050405020304" pitchFamily="18" charset="0"/>
                <a:cs typeface="Times New Roman" panose="02020603050405020304" pitchFamily="18" charset="0"/>
              </a:rPr>
              <a:t>З</a:t>
            </a:r>
            <a:r>
              <a:rPr lang="ru-RU" sz="2400" dirty="0" smtClean="0">
                <a:latin typeface="Times New Roman" panose="02020603050405020304" pitchFamily="18" charset="0"/>
                <a:cs typeface="Times New Roman" panose="02020603050405020304" pitchFamily="18" charset="0"/>
              </a:rPr>
              <a:t>апишем уравнение Ван-дер-Вальса </a:t>
            </a:r>
            <a:r>
              <a:rPr lang="ru-RU" sz="2400" dirty="0">
                <a:latin typeface="Times New Roman" panose="02020603050405020304" pitchFamily="18" charset="0"/>
                <a:cs typeface="Times New Roman" panose="02020603050405020304" pitchFamily="18" charset="0"/>
              </a:rPr>
              <a:t>по степеням объема, считая постоянной температуру:</a:t>
            </a: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23</a:t>
            </a:fld>
            <a:endParaRPr lang="ru-RU" altLang="en-US"/>
          </a:p>
        </p:txBody>
      </p:sp>
      <p:pic>
        <p:nvPicPr>
          <p:cNvPr id="4" name="Рисунок 3"/>
          <p:cNvPicPr>
            <a:picLocks noChangeAspect="1"/>
          </p:cNvPicPr>
          <p:nvPr/>
        </p:nvPicPr>
        <p:blipFill>
          <a:blip r:embed="rId2" cstate="print"/>
          <a:stretch>
            <a:fillRect/>
          </a:stretch>
        </p:blipFill>
        <p:spPr>
          <a:xfrm>
            <a:off x="1640730" y="1842698"/>
            <a:ext cx="5172075" cy="466725"/>
          </a:xfrm>
          <a:prstGeom prst="rect">
            <a:avLst/>
          </a:prstGeom>
        </p:spPr>
      </p:pic>
      <p:pic>
        <p:nvPicPr>
          <p:cNvPr id="6" name="Рисунок 5"/>
          <p:cNvPicPr>
            <a:picLocks noChangeAspect="1"/>
          </p:cNvPicPr>
          <p:nvPr/>
        </p:nvPicPr>
        <p:blipFill>
          <a:blip r:embed="rId3" cstate="print"/>
          <a:stretch>
            <a:fillRect/>
          </a:stretch>
        </p:blipFill>
        <p:spPr>
          <a:xfrm>
            <a:off x="1043488" y="2620462"/>
            <a:ext cx="7522013" cy="3938957"/>
          </a:xfrm>
          <a:prstGeom prst="rect">
            <a:avLst/>
          </a:prstGeom>
        </p:spPr>
      </p:pic>
    </p:spTree>
    <p:extLst>
      <p:ext uri="{BB962C8B-B14F-4D97-AF65-F5344CB8AC3E}">
        <p14:creationId xmlns:p14="http://schemas.microsoft.com/office/powerpoint/2010/main" xmlns="" val="417196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40B351B-EBA8-41CE-A1D9-9B00D1C3E89B}" type="slidenum">
              <a:rPr lang="ru-RU" altLang="en-US" smtClean="0"/>
              <a:pPr/>
              <a:t>24</a:t>
            </a:fld>
            <a:endParaRPr lang="ru-RU" altLang="en-US"/>
          </a:p>
        </p:txBody>
      </p:sp>
      <p:pic>
        <p:nvPicPr>
          <p:cNvPr id="3" name="Рисунок 2"/>
          <p:cNvPicPr>
            <a:picLocks noChangeAspect="1"/>
          </p:cNvPicPr>
          <p:nvPr/>
        </p:nvPicPr>
        <p:blipFill>
          <a:blip r:embed="rId2" cstate="print"/>
          <a:stretch>
            <a:fillRect/>
          </a:stretch>
        </p:blipFill>
        <p:spPr>
          <a:xfrm>
            <a:off x="1389873" y="2378075"/>
            <a:ext cx="5524500" cy="4343400"/>
          </a:xfrm>
          <a:prstGeom prst="rect">
            <a:avLst/>
          </a:prstGeom>
        </p:spPr>
      </p:pic>
      <p:sp>
        <p:nvSpPr>
          <p:cNvPr id="4" name="Прямоугольник 3"/>
          <p:cNvSpPr/>
          <p:nvPr/>
        </p:nvSpPr>
        <p:spPr>
          <a:xfrm>
            <a:off x="419878" y="281007"/>
            <a:ext cx="8266922" cy="1477328"/>
          </a:xfrm>
          <a:prstGeom prst="rect">
            <a:avLst/>
          </a:prstGeom>
        </p:spPr>
        <p:txBody>
          <a:bodyPr wrap="square">
            <a:spAutoFit/>
          </a:bodyPr>
          <a:lstStyle/>
          <a:p>
            <a:r>
              <a:rPr lang="ru-RU" dirty="0"/>
              <a:t>Графики зависимости давления от объема при разных, но постоянных температурах – изотермы </a:t>
            </a:r>
            <a:r>
              <a:rPr lang="ru-RU" dirty="0" smtClean="0"/>
              <a:t>Ван-дер-Ваальса </a:t>
            </a:r>
            <a:r>
              <a:rPr lang="ru-RU" dirty="0"/>
              <a:t>– изображены на </a:t>
            </a:r>
            <a:r>
              <a:rPr lang="ru-RU" dirty="0" smtClean="0"/>
              <a:t>рисунке. </a:t>
            </a:r>
            <a:r>
              <a:rPr lang="ru-RU" dirty="0"/>
              <a:t>При температурах, ниже некоторого значения </a:t>
            </a:r>
            <a:r>
              <a:rPr lang="ru-RU" dirty="0" err="1"/>
              <a:t>Ткр</a:t>
            </a:r>
            <a:r>
              <a:rPr lang="ru-RU" dirty="0"/>
              <a:t>, в уравнении </a:t>
            </a:r>
            <a:r>
              <a:rPr lang="ru-RU" dirty="0" smtClean="0"/>
              <a:t> </a:t>
            </a:r>
            <a:r>
              <a:rPr lang="ru-RU" dirty="0"/>
              <a:t>имеется 3 вещественных корня. При этом изотерма имеет дополнительные максимум и минимум в отличие от изотерм идеального </a:t>
            </a:r>
            <a:r>
              <a:rPr lang="ru-RU" dirty="0" smtClean="0"/>
              <a:t>газа.</a:t>
            </a:r>
            <a:endParaRPr lang="ru-RU" dirty="0"/>
          </a:p>
        </p:txBody>
      </p:sp>
    </p:spTree>
    <p:extLst>
      <p:ext uri="{BB962C8B-B14F-4D97-AF65-F5344CB8AC3E}">
        <p14:creationId xmlns:p14="http://schemas.microsoft.com/office/powerpoint/2010/main" xmlns="" val="377202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25</a:t>
            </a:fld>
            <a:endParaRPr lang="ru-RU" altLang="en-US"/>
          </a:p>
        </p:txBody>
      </p:sp>
      <p:pic>
        <p:nvPicPr>
          <p:cNvPr id="13" name="Рисунок 12"/>
          <p:cNvPicPr>
            <a:picLocks noChangeAspect="1"/>
          </p:cNvPicPr>
          <p:nvPr/>
        </p:nvPicPr>
        <p:blipFill>
          <a:blip r:embed="rId2" cstate="print"/>
          <a:stretch>
            <a:fillRect/>
          </a:stretch>
        </p:blipFill>
        <p:spPr>
          <a:xfrm>
            <a:off x="457200" y="1622750"/>
            <a:ext cx="7962900" cy="2362200"/>
          </a:xfrm>
          <a:prstGeom prst="rect">
            <a:avLst/>
          </a:prstGeom>
        </p:spPr>
      </p:pic>
    </p:spTree>
    <p:extLst>
      <p:ext uri="{BB962C8B-B14F-4D97-AF65-F5344CB8AC3E}">
        <p14:creationId xmlns:p14="http://schemas.microsoft.com/office/powerpoint/2010/main" xmlns="" val="231808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z="3200" dirty="0" smtClean="0">
                <a:solidFill>
                  <a:srgbClr val="FF0000"/>
                </a:solidFill>
                <a:latin typeface="Times New Roman" pitchFamily="18" charset="0"/>
                <a:cs typeface="Times New Roman" pitchFamily="18" charset="0"/>
              </a:rPr>
              <a:t>Изотермы Ван-дер-Ваальса</a:t>
            </a:r>
          </a:p>
        </p:txBody>
      </p:sp>
      <p:graphicFrame>
        <p:nvGraphicFramePr>
          <p:cNvPr id="18464" name="Group 32"/>
          <p:cNvGraphicFramePr>
            <a:graphicFrameLocks noGrp="1"/>
          </p:cNvGraphicFramePr>
          <p:nvPr>
            <p:ph sz="half" idx="1"/>
            <p:extLst>
              <p:ext uri="{D42A27DB-BD31-4B8C-83A1-F6EECF244321}">
                <p14:modId xmlns:p14="http://schemas.microsoft.com/office/powerpoint/2010/main" xmlns="" val="2043272593"/>
              </p:ext>
            </p:extLst>
          </p:nvPr>
        </p:nvGraphicFramePr>
        <p:xfrm>
          <a:off x="3575045" y="4121150"/>
          <a:ext cx="5568957" cy="2211388"/>
        </p:xfrm>
        <a:graphic>
          <a:graphicData uri="http://schemas.openxmlformats.org/drawingml/2006/table">
            <a:tbl>
              <a:tblPr/>
              <a:tblGrid>
                <a:gridCol w="796028">
                  <a:extLst>
                    <a:ext uri="{9D8B030D-6E8A-4147-A177-3AD203B41FA5}">
                      <a16:colId xmlns:a16="http://schemas.microsoft.com/office/drawing/2014/main" xmlns="" val="20000"/>
                    </a:ext>
                  </a:extLst>
                </a:gridCol>
                <a:gridCol w="794949">
                  <a:extLst>
                    <a:ext uri="{9D8B030D-6E8A-4147-A177-3AD203B41FA5}">
                      <a16:colId xmlns:a16="http://schemas.microsoft.com/office/drawing/2014/main" xmlns="" val="20001"/>
                    </a:ext>
                  </a:extLst>
                </a:gridCol>
                <a:gridCol w="796027">
                  <a:extLst>
                    <a:ext uri="{9D8B030D-6E8A-4147-A177-3AD203B41FA5}">
                      <a16:colId xmlns:a16="http://schemas.microsoft.com/office/drawing/2014/main" xmlns="" val="20002"/>
                    </a:ext>
                  </a:extLst>
                </a:gridCol>
                <a:gridCol w="794949">
                  <a:extLst>
                    <a:ext uri="{9D8B030D-6E8A-4147-A177-3AD203B41FA5}">
                      <a16:colId xmlns:a16="http://schemas.microsoft.com/office/drawing/2014/main" xmlns="" val="20003"/>
                    </a:ext>
                  </a:extLst>
                </a:gridCol>
                <a:gridCol w="796028">
                  <a:extLst>
                    <a:ext uri="{9D8B030D-6E8A-4147-A177-3AD203B41FA5}">
                      <a16:colId xmlns:a16="http://schemas.microsoft.com/office/drawing/2014/main" xmlns="" val="20004"/>
                    </a:ext>
                  </a:extLst>
                </a:gridCol>
                <a:gridCol w="794949">
                  <a:extLst>
                    <a:ext uri="{9D8B030D-6E8A-4147-A177-3AD203B41FA5}">
                      <a16:colId xmlns:a16="http://schemas.microsoft.com/office/drawing/2014/main" xmlns="" val="20005"/>
                    </a:ext>
                  </a:extLst>
                </a:gridCol>
                <a:gridCol w="796027">
                  <a:extLst>
                    <a:ext uri="{9D8B030D-6E8A-4147-A177-3AD203B41FA5}">
                      <a16:colId xmlns:a16="http://schemas.microsoft.com/office/drawing/2014/main" xmlns="" val="20006"/>
                    </a:ext>
                  </a:extLst>
                </a:gridCol>
              </a:tblGrid>
              <a:tr h="9513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dirty="0" smtClean="0">
                          <a:ln>
                            <a:noFill/>
                          </a:ln>
                          <a:solidFill>
                            <a:schemeClr val="tx1"/>
                          </a:solidFill>
                          <a:effectLst/>
                          <a:latin typeface="Arial" pitchFamily="34" charset="0"/>
                        </a:rPr>
                        <a:t>газ</a:t>
                      </a:r>
                    </a:p>
                  </a:txBody>
                  <a:tcPr marL="91431" marR="91431"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H</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He</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N</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O</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H</a:t>
                      </a:r>
                      <a:r>
                        <a:rPr kumimoji="0" lang="en-US" sz="2600" b="0" i="0" u="none" strike="noStrike" cap="none" normalizeH="0" baseline="-25000" dirty="0" smtClean="0">
                          <a:ln>
                            <a:noFill/>
                          </a:ln>
                          <a:solidFill>
                            <a:schemeClr val="tx1"/>
                          </a:solidFill>
                          <a:effectLst/>
                          <a:latin typeface="Arial" pitchFamily="34" charset="0"/>
                        </a:rPr>
                        <a:t>2</a:t>
                      </a:r>
                      <a:r>
                        <a:rPr kumimoji="0" lang="en-US" sz="2600" b="0" i="0" u="none" strike="noStrike" cap="none" normalizeH="0" baseline="0" dirty="0" smtClean="0">
                          <a:ln>
                            <a:noFill/>
                          </a:ln>
                          <a:solidFill>
                            <a:schemeClr val="tx1"/>
                          </a:solidFill>
                          <a:effectLst/>
                          <a:latin typeface="Arial" pitchFamily="34" charset="0"/>
                        </a:rPr>
                        <a:t>O</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CO</a:t>
                      </a:r>
                      <a:r>
                        <a:rPr kumimoji="0" lang="en-US" sz="2600" b="0" i="0" u="none" strike="noStrike" cap="none" normalizeH="0" baseline="-25000" smtClean="0">
                          <a:ln>
                            <a:noFill/>
                          </a:ln>
                          <a:solidFill>
                            <a:schemeClr val="tx1"/>
                          </a:solidFill>
                          <a:effectLst/>
                          <a:latin typeface="Arial" pitchFamily="34" charset="0"/>
                        </a:rPr>
                        <a:t>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6005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sym typeface="Symbol" pitchFamily="18" charset="2"/>
                        </a:rPr>
                        <a:t>K</a:t>
                      </a:r>
                      <a:r>
                        <a:rPr kumimoji="0" lang="ru-RU" sz="2600" b="0" i="0" u="none" strike="noStrike" cap="none" normalizeH="0" baseline="-25000" smtClean="0">
                          <a:ln>
                            <a:noFill/>
                          </a:ln>
                          <a:solidFill>
                            <a:schemeClr val="tx1"/>
                          </a:solidFill>
                          <a:effectLst/>
                          <a:latin typeface="Arial" pitchFamily="34" charset="0"/>
                          <a:sym typeface="Symbol" pitchFamily="18" charset="2"/>
                        </a:rPr>
                        <a:t>к</a:t>
                      </a:r>
                    </a:p>
                  </a:txBody>
                  <a:tcPr marL="91431" marR="91431"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3,03</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3,13</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3,42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3,42</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4,46</a:t>
                      </a:r>
                      <a:endParaRPr kumimoji="0" lang="ru-RU" sz="2600" b="0" i="0" u="none" strike="noStrike" cap="none" normalizeH="0" baseline="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4,49</a:t>
                      </a:r>
                      <a:endParaRPr kumimoji="0" lang="ru-RU" sz="2600" b="0" i="0" u="none" strike="noStrike" cap="none" normalizeH="0" baseline="0" dirty="0" smtClean="0">
                        <a:ln>
                          <a:noFill/>
                        </a:ln>
                        <a:solidFill>
                          <a:schemeClr val="tx1"/>
                        </a:solidFill>
                        <a:effectLst/>
                        <a:latin typeface="Arial" pitchFamily="34" charset="0"/>
                      </a:endParaRPr>
                    </a:p>
                  </a:txBody>
                  <a:tcPr marL="91431" marR="91431"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6653" name="Rectangle 5"/>
          <p:cNvSpPr>
            <a:spLocks noGrp="1" noChangeArrowheads="1"/>
          </p:cNvSpPr>
          <p:nvPr>
            <p:ph type="body" sz="half" idx="2"/>
          </p:nvPr>
        </p:nvSpPr>
        <p:spPr>
          <a:xfrm>
            <a:off x="3835400" y="1689100"/>
            <a:ext cx="5016500" cy="2773363"/>
          </a:xfrm>
        </p:spPr>
        <p:txBody>
          <a:bodyPr/>
          <a:lstStyle/>
          <a:p>
            <a:pPr algn="just" eaLnBrk="1" hangingPunct="1">
              <a:buFont typeface="Wingdings" pitchFamily="2" charset="2"/>
              <a:buNone/>
            </a:pPr>
            <a:r>
              <a:rPr lang="en-US" sz="2600" dirty="0" smtClean="0"/>
              <a:t>  </a:t>
            </a:r>
            <a:r>
              <a:rPr lang="ru-RU" sz="2600" dirty="0" smtClean="0"/>
              <a:t>	</a:t>
            </a:r>
            <a:r>
              <a:rPr lang="ru-RU" sz="2400" dirty="0" smtClean="0">
                <a:latin typeface="Times New Roman" pitchFamily="18" charset="0"/>
                <a:cs typeface="Times New Roman" pitchFamily="18" charset="0"/>
              </a:rPr>
              <a:t>Расхождение экспериментальных и теоретических значений свидетельствует о неточности уравнения Ван-дер-Вальса.</a:t>
            </a:r>
          </a:p>
        </p:txBody>
      </p:sp>
      <p:pic>
        <p:nvPicPr>
          <p:cNvPr id="9218" name="Picture 2" descr="https://avatars.mds.yandex.net/i?id=a64d0efb29ae3b58ad76700ad20542a7-5304004-images-thumbs&amp;n=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94" y="2086264"/>
            <a:ext cx="3364053" cy="392882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ru-RU" sz="2800" dirty="0" smtClean="0">
              <a:solidFill>
                <a:srgbClr val="FF0000"/>
              </a:solidFill>
              <a:latin typeface="Times New Roman" pitchFamily="18" charset="0"/>
              <a:cs typeface="Times New Roman" pitchFamily="18" charset="0"/>
            </a:endParaRPr>
          </a:p>
        </p:txBody>
      </p:sp>
      <p:sp>
        <p:nvSpPr>
          <p:cNvPr id="27651" name="Rectangle 3"/>
          <p:cNvSpPr>
            <a:spLocks noGrp="1" noChangeArrowheads="1"/>
          </p:cNvSpPr>
          <p:nvPr>
            <p:ph type="body" sz="half" idx="1"/>
          </p:nvPr>
        </p:nvSpPr>
        <p:spPr/>
        <p:txBody>
          <a:bodyPr/>
          <a:lstStyle/>
          <a:p>
            <a:pPr eaLnBrk="1" hangingPunct="1"/>
            <a:r>
              <a:rPr lang="en-US" sz="2400" smtClean="0">
                <a:latin typeface="Times New Roman" pitchFamily="18" charset="0"/>
                <a:cs typeface="Times New Roman" pitchFamily="18" charset="0"/>
                <a:sym typeface="Symbol" pitchFamily="18" charset="2"/>
              </a:rPr>
              <a:t>L-B</a:t>
            </a:r>
            <a:r>
              <a:rPr lang="ru-RU" sz="2400" smtClean="0">
                <a:latin typeface="Times New Roman" pitchFamily="18" charset="0"/>
                <a:cs typeface="Times New Roman" pitchFamily="18" charset="0"/>
                <a:sym typeface="Symbol" pitchFamily="18" charset="2"/>
              </a:rPr>
              <a:t> – перегретая жидкость</a:t>
            </a:r>
          </a:p>
          <a:p>
            <a:pPr eaLnBrk="1" hangingPunct="1"/>
            <a:r>
              <a:rPr lang="en-US" sz="2400" smtClean="0">
                <a:latin typeface="Times New Roman" pitchFamily="18" charset="0"/>
                <a:cs typeface="Times New Roman" pitchFamily="18" charset="0"/>
                <a:sym typeface="Symbol" pitchFamily="18" charset="2"/>
              </a:rPr>
              <a:t>A-G</a:t>
            </a:r>
            <a:r>
              <a:rPr lang="ru-RU" sz="2400" smtClean="0">
                <a:latin typeface="Times New Roman" pitchFamily="18" charset="0"/>
                <a:cs typeface="Times New Roman" pitchFamily="18" charset="0"/>
                <a:sym typeface="Symbol" pitchFamily="18" charset="2"/>
              </a:rPr>
              <a:t> – переохлаждённый пар</a:t>
            </a:r>
            <a:endParaRPr lang="en-US" sz="2400" smtClean="0">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Правило Максвелла: реальная изотерма проходит таким образом, что площади фигур </a:t>
            </a:r>
            <a:r>
              <a:rPr lang="en-US" sz="2400" smtClean="0">
                <a:latin typeface="Times New Roman" pitchFamily="18" charset="0"/>
                <a:cs typeface="Times New Roman" pitchFamily="18" charset="0"/>
              </a:rPr>
              <a:t>LBC </a:t>
            </a:r>
            <a:r>
              <a:rPr lang="ru-RU" sz="2400" smtClean="0">
                <a:latin typeface="Times New Roman" pitchFamily="18" charset="0"/>
                <a:cs typeface="Times New Roman" pitchFamily="18" charset="0"/>
              </a:rPr>
              <a:t>и </a:t>
            </a:r>
            <a:r>
              <a:rPr lang="en-US" sz="2400" smtClean="0">
                <a:latin typeface="Times New Roman" pitchFamily="18" charset="0"/>
                <a:cs typeface="Times New Roman" pitchFamily="18" charset="0"/>
              </a:rPr>
              <a:t>GAC </a:t>
            </a:r>
            <a:r>
              <a:rPr lang="ru-RU" sz="2400" smtClean="0">
                <a:latin typeface="Times New Roman" pitchFamily="18" charset="0"/>
                <a:cs typeface="Times New Roman" pitchFamily="18" charset="0"/>
              </a:rPr>
              <a:t>равны.</a:t>
            </a:r>
          </a:p>
        </p:txBody>
      </p:sp>
      <p:grpSp>
        <p:nvGrpSpPr>
          <p:cNvPr id="27652" name="Group 5"/>
          <p:cNvGrpSpPr>
            <a:grpSpLocks/>
          </p:cNvGrpSpPr>
          <p:nvPr/>
        </p:nvGrpSpPr>
        <p:grpSpPr bwMode="auto">
          <a:xfrm>
            <a:off x="4787900" y="1484313"/>
            <a:ext cx="3671888" cy="3673475"/>
            <a:chOff x="3016" y="935"/>
            <a:chExt cx="2313" cy="2314"/>
          </a:xfrm>
        </p:grpSpPr>
        <p:sp>
          <p:nvSpPr>
            <p:cNvPr id="27653" name="Freeform 6"/>
            <p:cNvSpPr>
              <a:spLocks/>
            </p:cNvSpPr>
            <p:nvPr/>
          </p:nvSpPr>
          <p:spPr bwMode="auto">
            <a:xfrm>
              <a:off x="4203" y="1896"/>
              <a:ext cx="432" cy="349"/>
            </a:xfrm>
            <a:custGeom>
              <a:avLst/>
              <a:gdLst>
                <a:gd name="T0" fmla="*/ 6 w 432"/>
                <a:gd name="T1" fmla="*/ 346 h 349"/>
                <a:gd name="T2" fmla="*/ 33 w 432"/>
                <a:gd name="T3" fmla="*/ 275 h 349"/>
                <a:gd name="T4" fmla="*/ 68 w 432"/>
                <a:gd name="T5" fmla="*/ 169 h 349"/>
                <a:gd name="T6" fmla="*/ 77 w 432"/>
                <a:gd name="T7" fmla="*/ 124 h 349"/>
                <a:gd name="T8" fmla="*/ 113 w 432"/>
                <a:gd name="T9" fmla="*/ 71 h 349"/>
                <a:gd name="T10" fmla="*/ 148 w 432"/>
                <a:gd name="T11" fmla="*/ 18 h 349"/>
                <a:gd name="T12" fmla="*/ 201 w 432"/>
                <a:gd name="T13" fmla="*/ 0 h 349"/>
                <a:gd name="T14" fmla="*/ 263 w 432"/>
                <a:gd name="T15" fmla="*/ 18 h 349"/>
                <a:gd name="T16" fmla="*/ 290 w 432"/>
                <a:gd name="T17" fmla="*/ 27 h 349"/>
                <a:gd name="T18" fmla="*/ 299 w 432"/>
                <a:gd name="T19" fmla="*/ 54 h 349"/>
                <a:gd name="T20" fmla="*/ 325 w 432"/>
                <a:gd name="T21" fmla="*/ 71 h 349"/>
                <a:gd name="T22" fmla="*/ 378 w 432"/>
                <a:gd name="T23" fmla="*/ 169 h 349"/>
                <a:gd name="T24" fmla="*/ 414 w 432"/>
                <a:gd name="T25" fmla="*/ 275 h 349"/>
                <a:gd name="T26" fmla="*/ 432 w 432"/>
                <a:gd name="T27" fmla="*/ 346 h 3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2"/>
                <a:gd name="T43" fmla="*/ 0 h 349"/>
                <a:gd name="T44" fmla="*/ 432 w 432"/>
                <a:gd name="T45" fmla="*/ 349 h 3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2" h="349">
                  <a:moveTo>
                    <a:pt x="6" y="346"/>
                  </a:moveTo>
                  <a:cubicBezTo>
                    <a:pt x="27" y="243"/>
                    <a:pt x="0" y="349"/>
                    <a:pt x="33" y="275"/>
                  </a:cubicBezTo>
                  <a:cubicBezTo>
                    <a:pt x="46" y="246"/>
                    <a:pt x="60" y="201"/>
                    <a:pt x="68" y="169"/>
                  </a:cubicBezTo>
                  <a:cubicBezTo>
                    <a:pt x="72" y="154"/>
                    <a:pt x="71" y="138"/>
                    <a:pt x="77" y="124"/>
                  </a:cubicBezTo>
                  <a:cubicBezTo>
                    <a:pt x="86" y="105"/>
                    <a:pt x="101" y="89"/>
                    <a:pt x="113" y="71"/>
                  </a:cubicBezTo>
                  <a:cubicBezTo>
                    <a:pt x="114" y="70"/>
                    <a:pt x="147" y="18"/>
                    <a:pt x="148" y="18"/>
                  </a:cubicBezTo>
                  <a:cubicBezTo>
                    <a:pt x="166" y="12"/>
                    <a:pt x="201" y="0"/>
                    <a:pt x="201" y="0"/>
                  </a:cubicBezTo>
                  <a:cubicBezTo>
                    <a:pt x="222" y="6"/>
                    <a:pt x="242" y="12"/>
                    <a:pt x="263" y="18"/>
                  </a:cubicBezTo>
                  <a:cubicBezTo>
                    <a:pt x="272" y="21"/>
                    <a:pt x="283" y="20"/>
                    <a:pt x="290" y="27"/>
                  </a:cubicBezTo>
                  <a:cubicBezTo>
                    <a:pt x="297" y="34"/>
                    <a:pt x="293" y="47"/>
                    <a:pt x="299" y="54"/>
                  </a:cubicBezTo>
                  <a:cubicBezTo>
                    <a:pt x="305" y="62"/>
                    <a:pt x="316" y="65"/>
                    <a:pt x="325" y="71"/>
                  </a:cubicBezTo>
                  <a:cubicBezTo>
                    <a:pt x="336" y="114"/>
                    <a:pt x="347" y="137"/>
                    <a:pt x="378" y="169"/>
                  </a:cubicBezTo>
                  <a:cubicBezTo>
                    <a:pt x="390" y="203"/>
                    <a:pt x="405" y="240"/>
                    <a:pt x="414" y="275"/>
                  </a:cubicBezTo>
                  <a:cubicBezTo>
                    <a:pt x="420" y="299"/>
                    <a:pt x="432" y="346"/>
                    <a:pt x="432" y="346"/>
                  </a:cubicBezTo>
                </a:path>
              </a:pathLst>
            </a:custGeom>
            <a:pattFill prst="ltDnDiag">
              <a:fgClr>
                <a:schemeClr val="accent1"/>
              </a:fgClr>
              <a:bgClr>
                <a:schemeClr val="bg1"/>
              </a:bgClr>
            </a:pattFill>
            <a:ln w="9525">
              <a:noFill/>
              <a:round/>
              <a:headEnd/>
              <a:tailEnd/>
            </a:ln>
          </p:spPr>
          <p:txBody>
            <a:bodyPr/>
            <a:lstStyle/>
            <a:p>
              <a:endParaRPr lang="ru-RU"/>
            </a:p>
          </p:txBody>
        </p:sp>
        <p:sp>
          <p:nvSpPr>
            <p:cNvPr id="27654" name="Freeform 7"/>
            <p:cNvSpPr>
              <a:spLocks/>
            </p:cNvSpPr>
            <p:nvPr/>
          </p:nvSpPr>
          <p:spPr bwMode="auto">
            <a:xfrm>
              <a:off x="3784" y="2251"/>
              <a:ext cx="416" cy="363"/>
            </a:xfrm>
            <a:custGeom>
              <a:avLst/>
              <a:gdLst>
                <a:gd name="T0" fmla="*/ 0 w 416"/>
                <a:gd name="T1" fmla="*/ 0 h 363"/>
                <a:gd name="T2" fmla="*/ 71 w 416"/>
                <a:gd name="T3" fmla="*/ 177 h 363"/>
                <a:gd name="T4" fmla="*/ 133 w 416"/>
                <a:gd name="T5" fmla="*/ 337 h 363"/>
                <a:gd name="T6" fmla="*/ 177 w 416"/>
                <a:gd name="T7" fmla="*/ 363 h 363"/>
                <a:gd name="T8" fmla="*/ 275 w 416"/>
                <a:gd name="T9" fmla="*/ 354 h 363"/>
                <a:gd name="T10" fmla="*/ 337 w 416"/>
                <a:gd name="T11" fmla="*/ 283 h 363"/>
                <a:gd name="T12" fmla="*/ 399 w 416"/>
                <a:gd name="T13" fmla="*/ 124 h 363"/>
                <a:gd name="T14" fmla="*/ 416 w 416"/>
                <a:gd name="T15" fmla="*/ 9 h 363"/>
                <a:gd name="T16" fmla="*/ 0 60000 65536"/>
                <a:gd name="T17" fmla="*/ 0 60000 65536"/>
                <a:gd name="T18" fmla="*/ 0 60000 65536"/>
                <a:gd name="T19" fmla="*/ 0 60000 65536"/>
                <a:gd name="T20" fmla="*/ 0 60000 65536"/>
                <a:gd name="T21" fmla="*/ 0 60000 65536"/>
                <a:gd name="T22" fmla="*/ 0 60000 65536"/>
                <a:gd name="T23" fmla="*/ 0 60000 65536"/>
                <a:gd name="T24" fmla="*/ 0 w 416"/>
                <a:gd name="T25" fmla="*/ 0 h 363"/>
                <a:gd name="T26" fmla="*/ 416 w 416"/>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6" h="363">
                  <a:moveTo>
                    <a:pt x="0" y="0"/>
                  </a:moveTo>
                  <a:cubicBezTo>
                    <a:pt x="17" y="84"/>
                    <a:pt x="40" y="106"/>
                    <a:pt x="71" y="177"/>
                  </a:cubicBezTo>
                  <a:cubicBezTo>
                    <a:pt x="94" y="229"/>
                    <a:pt x="87" y="297"/>
                    <a:pt x="133" y="337"/>
                  </a:cubicBezTo>
                  <a:cubicBezTo>
                    <a:pt x="146" y="348"/>
                    <a:pt x="162" y="354"/>
                    <a:pt x="177" y="363"/>
                  </a:cubicBezTo>
                  <a:cubicBezTo>
                    <a:pt x="210" y="360"/>
                    <a:pt x="243" y="362"/>
                    <a:pt x="275" y="354"/>
                  </a:cubicBezTo>
                  <a:cubicBezTo>
                    <a:pt x="306" y="346"/>
                    <a:pt x="324" y="306"/>
                    <a:pt x="337" y="283"/>
                  </a:cubicBezTo>
                  <a:cubicBezTo>
                    <a:pt x="367" y="227"/>
                    <a:pt x="379" y="182"/>
                    <a:pt x="399" y="124"/>
                  </a:cubicBezTo>
                  <a:cubicBezTo>
                    <a:pt x="401" y="103"/>
                    <a:pt x="416" y="39"/>
                    <a:pt x="416" y="9"/>
                  </a:cubicBezTo>
                </a:path>
              </a:pathLst>
            </a:custGeom>
            <a:pattFill prst="ltDnDiag">
              <a:fgClr>
                <a:schemeClr val="accent1"/>
              </a:fgClr>
              <a:bgClr>
                <a:schemeClr val="bg1"/>
              </a:bgClr>
            </a:pattFill>
            <a:ln w="9525">
              <a:noFill/>
              <a:round/>
              <a:headEnd/>
              <a:tailEnd/>
            </a:ln>
          </p:spPr>
          <p:txBody>
            <a:bodyPr/>
            <a:lstStyle/>
            <a:p>
              <a:endParaRPr lang="ru-RU"/>
            </a:p>
          </p:txBody>
        </p:sp>
        <p:sp>
          <p:nvSpPr>
            <p:cNvPr id="27655" name="Line 8"/>
            <p:cNvSpPr>
              <a:spLocks noChangeShapeType="1"/>
            </p:cNvSpPr>
            <p:nvPr/>
          </p:nvSpPr>
          <p:spPr bwMode="auto">
            <a:xfrm>
              <a:off x="3243" y="3249"/>
              <a:ext cx="2086" cy="0"/>
            </a:xfrm>
            <a:prstGeom prst="line">
              <a:avLst/>
            </a:prstGeom>
            <a:noFill/>
            <a:ln w="19050">
              <a:solidFill>
                <a:schemeClr val="tx1"/>
              </a:solidFill>
              <a:round/>
              <a:headEnd/>
              <a:tailEnd type="triangle" w="med" len="lg"/>
            </a:ln>
          </p:spPr>
          <p:txBody>
            <a:bodyPr/>
            <a:lstStyle/>
            <a:p>
              <a:endParaRPr lang="ru-RU"/>
            </a:p>
          </p:txBody>
        </p:sp>
        <p:sp>
          <p:nvSpPr>
            <p:cNvPr id="27656" name="Line 9"/>
            <p:cNvSpPr>
              <a:spLocks noChangeShapeType="1"/>
            </p:cNvSpPr>
            <p:nvPr/>
          </p:nvSpPr>
          <p:spPr bwMode="auto">
            <a:xfrm flipV="1">
              <a:off x="3243" y="1026"/>
              <a:ext cx="0" cy="2223"/>
            </a:xfrm>
            <a:prstGeom prst="line">
              <a:avLst/>
            </a:prstGeom>
            <a:noFill/>
            <a:ln w="19050">
              <a:solidFill>
                <a:schemeClr val="tx1"/>
              </a:solidFill>
              <a:round/>
              <a:headEnd/>
              <a:tailEnd type="triangle" w="med" len="lg"/>
            </a:ln>
          </p:spPr>
          <p:txBody>
            <a:bodyPr/>
            <a:lstStyle/>
            <a:p>
              <a:endParaRPr lang="ru-RU"/>
            </a:p>
          </p:txBody>
        </p:sp>
        <p:sp>
          <p:nvSpPr>
            <p:cNvPr id="27657" name="Freeform 10"/>
            <p:cNvSpPr>
              <a:spLocks/>
            </p:cNvSpPr>
            <p:nvPr/>
          </p:nvSpPr>
          <p:spPr bwMode="auto">
            <a:xfrm>
              <a:off x="3515" y="1026"/>
              <a:ext cx="499" cy="1606"/>
            </a:xfrm>
            <a:custGeom>
              <a:avLst/>
              <a:gdLst>
                <a:gd name="T0" fmla="*/ 0 w 499"/>
                <a:gd name="T1" fmla="*/ 0 h 1606"/>
                <a:gd name="T2" fmla="*/ 74 w 499"/>
                <a:gd name="T3" fmla="*/ 480 h 1606"/>
                <a:gd name="T4" fmla="*/ 180 w 499"/>
                <a:gd name="T5" fmla="*/ 941 h 1606"/>
                <a:gd name="T6" fmla="*/ 287 w 499"/>
                <a:gd name="T7" fmla="*/ 1296 h 1606"/>
                <a:gd name="T8" fmla="*/ 393 w 499"/>
                <a:gd name="T9" fmla="*/ 1553 h 1606"/>
                <a:gd name="T10" fmla="*/ 499 w 499"/>
                <a:gd name="T11" fmla="*/ 1606 h 1606"/>
                <a:gd name="T12" fmla="*/ 0 60000 65536"/>
                <a:gd name="T13" fmla="*/ 0 60000 65536"/>
                <a:gd name="T14" fmla="*/ 0 60000 65536"/>
                <a:gd name="T15" fmla="*/ 0 60000 65536"/>
                <a:gd name="T16" fmla="*/ 0 60000 65536"/>
                <a:gd name="T17" fmla="*/ 0 60000 65536"/>
                <a:gd name="T18" fmla="*/ 0 w 499"/>
                <a:gd name="T19" fmla="*/ 0 h 1606"/>
                <a:gd name="T20" fmla="*/ 499 w 499"/>
                <a:gd name="T21" fmla="*/ 1606 h 1606"/>
              </a:gdLst>
              <a:ahLst/>
              <a:cxnLst>
                <a:cxn ang="T12">
                  <a:pos x="T0" y="T1"/>
                </a:cxn>
                <a:cxn ang="T13">
                  <a:pos x="T2" y="T3"/>
                </a:cxn>
                <a:cxn ang="T14">
                  <a:pos x="T4" y="T5"/>
                </a:cxn>
                <a:cxn ang="T15">
                  <a:pos x="T6" y="T7"/>
                </a:cxn>
                <a:cxn ang="T16">
                  <a:pos x="T8" y="T9"/>
                </a:cxn>
                <a:cxn ang="T17">
                  <a:pos x="T10" y="T11"/>
                </a:cxn>
              </a:cxnLst>
              <a:rect l="T18" t="T19" r="T20" b="T21"/>
              <a:pathLst>
                <a:path w="499" h="1606">
                  <a:moveTo>
                    <a:pt x="0" y="0"/>
                  </a:moveTo>
                  <a:cubicBezTo>
                    <a:pt x="12" y="80"/>
                    <a:pt x="44" y="323"/>
                    <a:pt x="74" y="480"/>
                  </a:cubicBezTo>
                  <a:cubicBezTo>
                    <a:pt x="104" y="637"/>
                    <a:pt x="145" y="805"/>
                    <a:pt x="180" y="941"/>
                  </a:cubicBezTo>
                  <a:cubicBezTo>
                    <a:pt x="215" y="1077"/>
                    <a:pt x="252" y="1194"/>
                    <a:pt x="287" y="1296"/>
                  </a:cubicBezTo>
                  <a:cubicBezTo>
                    <a:pt x="322" y="1398"/>
                    <a:pt x="358" y="1501"/>
                    <a:pt x="393" y="1553"/>
                  </a:cubicBezTo>
                  <a:cubicBezTo>
                    <a:pt x="428" y="1605"/>
                    <a:pt x="477" y="1595"/>
                    <a:pt x="499" y="1606"/>
                  </a:cubicBezTo>
                </a:path>
              </a:pathLst>
            </a:custGeom>
            <a:noFill/>
            <a:ln w="19050">
              <a:solidFill>
                <a:schemeClr val="tx1"/>
              </a:solidFill>
              <a:round/>
              <a:headEnd/>
              <a:tailEnd/>
            </a:ln>
          </p:spPr>
          <p:txBody>
            <a:bodyPr/>
            <a:lstStyle/>
            <a:p>
              <a:endParaRPr lang="ru-RU"/>
            </a:p>
          </p:txBody>
        </p:sp>
        <p:sp>
          <p:nvSpPr>
            <p:cNvPr id="27658" name="Freeform 11"/>
            <p:cNvSpPr>
              <a:spLocks/>
            </p:cNvSpPr>
            <p:nvPr/>
          </p:nvSpPr>
          <p:spPr bwMode="auto">
            <a:xfrm>
              <a:off x="4005" y="1888"/>
              <a:ext cx="417" cy="735"/>
            </a:xfrm>
            <a:custGeom>
              <a:avLst/>
              <a:gdLst>
                <a:gd name="T0" fmla="*/ 0 w 417"/>
                <a:gd name="T1" fmla="*/ 735 h 735"/>
                <a:gd name="T2" fmla="*/ 98 w 417"/>
                <a:gd name="T3" fmla="*/ 691 h 735"/>
                <a:gd name="T4" fmla="*/ 160 w 417"/>
                <a:gd name="T5" fmla="*/ 531 h 735"/>
                <a:gd name="T6" fmla="*/ 222 w 417"/>
                <a:gd name="T7" fmla="*/ 301 h 735"/>
                <a:gd name="T8" fmla="*/ 275 w 417"/>
                <a:gd name="T9" fmla="*/ 159 h 735"/>
                <a:gd name="T10" fmla="*/ 327 w 417"/>
                <a:gd name="T11" fmla="*/ 45 h 735"/>
                <a:gd name="T12" fmla="*/ 417 w 417"/>
                <a:gd name="T13" fmla="*/ 0 h 735"/>
                <a:gd name="T14" fmla="*/ 0 60000 65536"/>
                <a:gd name="T15" fmla="*/ 0 60000 65536"/>
                <a:gd name="T16" fmla="*/ 0 60000 65536"/>
                <a:gd name="T17" fmla="*/ 0 60000 65536"/>
                <a:gd name="T18" fmla="*/ 0 60000 65536"/>
                <a:gd name="T19" fmla="*/ 0 60000 65536"/>
                <a:gd name="T20" fmla="*/ 0 60000 65536"/>
                <a:gd name="T21" fmla="*/ 0 w 417"/>
                <a:gd name="T22" fmla="*/ 0 h 735"/>
                <a:gd name="T23" fmla="*/ 417 w 417"/>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 h="735">
                  <a:moveTo>
                    <a:pt x="0" y="735"/>
                  </a:moveTo>
                  <a:cubicBezTo>
                    <a:pt x="16" y="729"/>
                    <a:pt x="71" y="725"/>
                    <a:pt x="98" y="691"/>
                  </a:cubicBezTo>
                  <a:cubicBezTo>
                    <a:pt x="125" y="657"/>
                    <a:pt x="139" y="596"/>
                    <a:pt x="160" y="531"/>
                  </a:cubicBezTo>
                  <a:cubicBezTo>
                    <a:pt x="181" y="466"/>
                    <a:pt x="203" y="363"/>
                    <a:pt x="222" y="301"/>
                  </a:cubicBezTo>
                  <a:cubicBezTo>
                    <a:pt x="241" y="239"/>
                    <a:pt x="257" y="202"/>
                    <a:pt x="275" y="159"/>
                  </a:cubicBezTo>
                  <a:cubicBezTo>
                    <a:pt x="293" y="116"/>
                    <a:pt x="303" y="71"/>
                    <a:pt x="327" y="45"/>
                  </a:cubicBezTo>
                  <a:cubicBezTo>
                    <a:pt x="351" y="19"/>
                    <a:pt x="394" y="7"/>
                    <a:pt x="417" y="0"/>
                  </a:cubicBezTo>
                </a:path>
              </a:pathLst>
            </a:custGeom>
            <a:noFill/>
            <a:ln w="19050">
              <a:solidFill>
                <a:schemeClr val="tx1"/>
              </a:solidFill>
              <a:prstDash val="dash"/>
              <a:round/>
              <a:headEnd/>
              <a:tailEnd/>
            </a:ln>
          </p:spPr>
          <p:txBody>
            <a:bodyPr/>
            <a:lstStyle/>
            <a:p>
              <a:endParaRPr lang="ru-RU"/>
            </a:p>
          </p:txBody>
        </p:sp>
        <p:sp>
          <p:nvSpPr>
            <p:cNvPr id="27659" name="Freeform 12"/>
            <p:cNvSpPr>
              <a:spLocks/>
            </p:cNvSpPr>
            <p:nvPr/>
          </p:nvSpPr>
          <p:spPr bwMode="auto">
            <a:xfrm>
              <a:off x="4422" y="1888"/>
              <a:ext cx="771" cy="998"/>
            </a:xfrm>
            <a:custGeom>
              <a:avLst/>
              <a:gdLst>
                <a:gd name="T0" fmla="*/ 0 w 771"/>
                <a:gd name="T1" fmla="*/ 0 h 998"/>
                <a:gd name="T2" fmla="*/ 91 w 771"/>
                <a:gd name="T3" fmla="*/ 45 h 998"/>
                <a:gd name="T4" fmla="*/ 182 w 771"/>
                <a:gd name="T5" fmla="*/ 227 h 998"/>
                <a:gd name="T6" fmla="*/ 272 w 771"/>
                <a:gd name="T7" fmla="*/ 499 h 998"/>
                <a:gd name="T8" fmla="*/ 408 w 771"/>
                <a:gd name="T9" fmla="*/ 726 h 998"/>
                <a:gd name="T10" fmla="*/ 545 w 771"/>
                <a:gd name="T11" fmla="*/ 862 h 998"/>
                <a:gd name="T12" fmla="*/ 771 w 771"/>
                <a:gd name="T13" fmla="*/ 998 h 998"/>
                <a:gd name="T14" fmla="*/ 0 60000 65536"/>
                <a:gd name="T15" fmla="*/ 0 60000 65536"/>
                <a:gd name="T16" fmla="*/ 0 60000 65536"/>
                <a:gd name="T17" fmla="*/ 0 60000 65536"/>
                <a:gd name="T18" fmla="*/ 0 60000 65536"/>
                <a:gd name="T19" fmla="*/ 0 60000 65536"/>
                <a:gd name="T20" fmla="*/ 0 60000 65536"/>
                <a:gd name="T21" fmla="*/ 0 w 771"/>
                <a:gd name="T22" fmla="*/ 0 h 998"/>
                <a:gd name="T23" fmla="*/ 771 w 771"/>
                <a:gd name="T24" fmla="*/ 998 h 9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998">
                  <a:moveTo>
                    <a:pt x="0" y="0"/>
                  </a:moveTo>
                  <a:cubicBezTo>
                    <a:pt x="30" y="3"/>
                    <a:pt x="61" y="7"/>
                    <a:pt x="91" y="45"/>
                  </a:cubicBezTo>
                  <a:cubicBezTo>
                    <a:pt x="121" y="83"/>
                    <a:pt x="152" y="151"/>
                    <a:pt x="182" y="227"/>
                  </a:cubicBezTo>
                  <a:cubicBezTo>
                    <a:pt x="212" y="303"/>
                    <a:pt x="234" y="416"/>
                    <a:pt x="272" y="499"/>
                  </a:cubicBezTo>
                  <a:cubicBezTo>
                    <a:pt x="310" y="582"/>
                    <a:pt x="362" y="666"/>
                    <a:pt x="408" y="726"/>
                  </a:cubicBezTo>
                  <a:cubicBezTo>
                    <a:pt x="454" y="786"/>
                    <a:pt x="485" y="817"/>
                    <a:pt x="545" y="862"/>
                  </a:cubicBezTo>
                  <a:cubicBezTo>
                    <a:pt x="605" y="907"/>
                    <a:pt x="688" y="952"/>
                    <a:pt x="771" y="998"/>
                  </a:cubicBezTo>
                </a:path>
              </a:pathLst>
            </a:custGeom>
            <a:noFill/>
            <a:ln w="9525">
              <a:solidFill>
                <a:schemeClr val="tx1"/>
              </a:solidFill>
              <a:round/>
              <a:headEnd/>
              <a:tailEnd/>
            </a:ln>
          </p:spPr>
          <p:txBody>
            <a:bodyPr/>
            <a:lstStyle/>
            <a:p>
              <a:endParaRPr lang="ru-RU"/>
            </a:p>
          </p:txBody>
        </p:sp>
        <p:sp>
          <p:nvSpPr>
            <p:cNvPr id="27660" name="Line 13"/>
            <p:cNvSpPr>
              <a:spLocks noChangeShapeType="1"/>
            </p:cNvSpPr>
            <p:nvPr/>
          </p:nvSpPr>
          <p:spPr bwMode="auto">
            <a:xfrm>
              <a:off x="3787" y="2251"/>
              <a:ext cx="862" cy="0"/>
            </a:xfrm>
            <a:prstGeom prst="line">
              <a:avLst/>
            </a:prstGeom>
            <a:noFill/>
            <a:ln w="9525">
              <a:solidFill>
                <a:schemeClr val="tx1"/>
              </a:solidFill>
              <a:round/>
              <a:headEnd/>
              <a:tailEnd/>
            </a:ln>
          </p:spPr>
          <p:txBody>
            <a:bodyPr/>
            <a:lstStyle/>
            <a:p>
              <a:endParaRPr lang="ru-RU"/>
            </a:p>
          </p:txBody>
        </p:sp>
        <p:sp>
          <p:nvSpPr>
            <p:cNvPr id="27661" name="Text Box 14"/>
            <p:cNvSpPr txBox="1">
              <a:spLocks noChangeArrowheads="1"/>
            </p:cNvSpPr>
            <p:nvPr/>
          </p:nvSpPr>
          <p:spPr bwMode="auto">
            <a:xfrm>
              <a:off x="3016" y="935"/>
              <a:ext cx="223" cy="250"/>
            </a:xfrm>
            <a:prstGeom prst="rect">
              <a:avLst/>
            </a:prstGeom>
            <a:noFill/>
            <a:ln w="9525">
              <a:noFill/>
              <a:miter lim="800000"/>
              <a:headEnd/>
              <a:tailEnd/>
            </a:ln>
          </p:spPr>
          <p:txBody>
            <a:bodyPr wrap="none">
              <a:spAutoFit/>
            </a:bodyPr>
            <a:lstStyle/>
            <a:p>
              <a:pPr eaLnBrk="1" hangingPunct="1"/>
              <a:r>
                <a:rPr lang="en-US" sz="2000" b="1"/>
                <a:t>P</a:t>
              </a:r>
              <a:endParaRPr lang="ru-RU" sz="2000" b="1"/>
            </a:p>
          </p:txBody>
        </p:sp>
        <p:sp>
          <p:nvSpPr>
            <p:cNvPr id="27662" name="Text Box 15"/>
            <p:cNvSpPr txBox="1">
              <a:spLocks noChangeArrowheads="1"/>
            </p:cNvSpPr>
            <p:nvPr/>
          </p:nvSpPr>
          <p:spPr bwMode="auto">
            <a:xfrm>
              <a:off x="5103" y="2976"/>
              <a:ext cx="223" cy="250"/>
            </a:xfrm>
            <a:prstGeom prst="rect">
              <a:avLst/>
            </a:prstGeom>
            <a:noFill/>
            <a:ln w="9525">
              <a:noFill/>
              <a:miter lim="800000"/>
              <a:headEnd/>
              <a:tailEnd/>
            </a:ln>
          </p:spPr>
          <p:txBody>
            <a:bodyPr wrap="none">
              <a:spAutoFit/>
            </a:bodyPr>
            <a:lstStyle/>
            <a:p>
              <a:pPr eaLnBrk="1" hangingPunct="1"/>
              <a:r>
                <a:rPr lang="en-US" sz="2000" b="1"/>
                <a:t>V</a:t>
              </a:r>
              <a:endParaRPr lang="ru-RU" sz="2000" b="1"/>
            </a:p>
          </p:txBody>
        </p:sp>
        <p:sp>
          <p:nvSpPr>
            <p:cNvPr id="27663" name="Text Box 16"/>
            <p:cNvSpPr txBox="1">
              <a:spLocks noChangeArrowheads="1"/>
            </p:cNvSpPr>
            <p:nvPr/>
          </p:nvSpPr>
          <p:spPr bwMode="auto">
            <a:xfrm>
              <a:off x="3560" y="981"/>
              <a:ext cx="232" cy="250"/>
            </a:xfrm>
            <a:prstGeom prst="rect">
              <a:avLst/>
            </a:prstGeom>
            <a:noFill/>
            <a:ln w="9525">
              <a:noFill/>
              <a:miter lim="800000"/>
              <a:headEnd/>
              <a:tailEnd/>
            </a:ln>
          </p:spPr>
          <p:txBody>
            <a:bodyPr wrap="none">
              <a:spAutoFit/>
            </a:bodyPr>
            <a:lstStyle/>
            <a:p>
              <a:pPr eaLnBrk="1" hangingPunct="1"/>
              <a:r>
                <a:rPr lang="en-US" sz="2000" b="1"/>
                <a:t>D</a:t>
              </a:r>
              <a:endParaRPr lang="ru-RU" sz="2000" b="1"/>
            </a:p>
          </p:txBody>
        </p:sp>
        <p:sp>
          <p:nvSpPr>
            <p:cNvPr id="27664" name="Text Box 17"/>
            <p:cNvSpPr txBox="1">
              <a:spLocks noChangeArrowheads="1"/>
            </p:cNvSpPr>
            <p:nvPr/>
          </p:nvSpPr>
          <p:spPr bwMode="auto">
            <a:xfrm>
              <a:off x="3606" y="2115"/>
              <a:ext cx="214" cy="250"/>
            </a:xfrm>
            <a:prstGeom prst="rect">
              <a:avLst/>
            </a:prstGeom>
            <a:noFill/>
            <a:ln w="9525">
              <a:noFill/>
              <a:miter lim="800000"/>
              <a:headEnd/>
              <a:tailEnd/>
            </a:ln>
          </p:spPr>
          <p:txBody>
            <a:bodyPr wrap="none">
              <a:spAutoFit/>
            </a:bodyPr>
            <a:lstStyle/>
            <a:p>
              <a:pPr eaLnBrk="1" hangingPunct="1"/>
              <a:r>
                <a:rPr lang="en-US" sz="2000" b="1"/>
                <a:t>L</a:t>
              </a:r>
              <a:endParaRPr lang="ru-RU" sz="2000" b="1"/>
            </a:p>
          </p:txBody>
        </p:sp>
        <p:sp>
          <p:nvSpPr>
            <p:cNvPr id="27665" name="Text Box 18"/>
            <p:cNvSpPr txBox="1">
              <a:spLocks noChangeArrowheads="1"/>
            </p:cNvSpPr>
            <p:nvPr/>
          </p:nvSpPr>
          <p:spPr bwMode="auto">
            <a:xfrm>
              <a:off x="3878" y="2614"/>
              <a:ext cx="232" cy="250"/>
            </a:xfrm>
            <a:prstGeom prst="rect">
              <a:avLst/>
            </a:prstGeom>
            <a:noFill/>
            <a:ln w="9525">
              <a:noFill/>
              <a:miter lim="800000"/>
              <a:headEnd/>
              <a:tailEnd/>
            </a:ln>
          </p:spPr>
          <p:txBody>
            <a:bodyPr wrap="none">
              <a:spAutoFit/>
            </a:bodyPr>
            <a:lstStyle/>
            <a:p>
              <a:pPr eaLnBrk="1" hangingPunct="1"/>
              <a:r>
                <a:rPr lang="en-US" sz="2000" b="1"/>
                <a:t>B</a:t>
              </a:r>
              <a:endParaRPr lang="ru-RU" sz="2000" b="1"/>
            </a:p>
          </p:txBody>
        </p:sp>
        <p:sp>
          <p:nvSpPr>
            <p:cNvPr id="27666" name="Text Box 19"/>
            <p:cNvSpPr txBox="1">
              <a:spLocks noChangeArrowheads="1"/>
            </p:cNvSpPr>
            <p:nvPr/>
          </p:nvSpPr>
          <p:spPr bwMode="auto">
            <a:xfrm>
              <a:off x="4003" y="1995"/>
              <a:ext cx="232" cy="250"/>
            </a:xfrm>
            <a:prstGeom prst="rect">
              <a:avLst/>
            </a:prstGeom>
            <a:noFill/>
            <a:ln w="9525">
              <a:noFill/>
              <a:miter lim="800000"/>
              <a:headEnd/>
              <a:tailEnd/>
            </a:ln>
          </p:spPr>
          <p:txBody>
            <a:bodyPr wrap="none">
              <a:spAutoFit/>
            </a:bodyPr>
            <a:lstStyle/>
            <a:p>
              <a:pPr eaLnBrk="1" hangingPunct="1"/>
              <a:r>
                <a:rPr lang="en-US" sz="2000" b="1"/>
                <a:t>C</a:t>
              </a:r>
              <a:endParaRPr lang="ru-RU" sz="2000" b="1"/>
            </a:p>
          </p:txBody>
        </p:sp>
        <p:sp>
          <p:nvSpPr>
            <p:cNvPr id="27667" name="Text Box 20"/>
            <p:cNvSpPr txBox="1">
              <a:spLocks noChangeArrowheads="1"/>
            </p:cNvSpPr>
            <p:nvPr/>
          </p:nvSpPr>
          <p:spPr bwMode="auto">
            <a:xfrm>
              <a:off x="4286" y="1661"/>
              <a:ext cx="232" cy="250"/>
            </a:xfrm>
            <a:prstGeom prst="rect">
              <a:avLst/>
            </a:prstGeom>
            <a:noFill/>
            <a:ln w="9525">
              <a:noFill/>
              <a:miter lim="800000"/>
              <a:headEnd/>
              <a:tailEnd/>
            </a:ln>
          </p:spPr>
          <p:txBody>
            <a:bodyPr wrap="none">
              <a:spAutoFit/>
            </a:bodyPr>
            <a:lstStyle/>
            <a:p>
              <a:pPr eaLnBrk="1" hangingPunct="1"/>
              <a:r>
                <a:rPr lang="en-US" sz="2000" b="1"/>
                <a:t>A</a:t>
              </a:r>
              <a:endParaRPr lang="ru-RU" sz="2000" b="1"/>
            </a:p>
          </p:txBody>
        </p:sp>
        <p:sp>
          <p:nvSpPr>
            <p:cNvPr id="27668" name="Text Box 21"/>
            <p:cNvSpPr txBox="1">
              <a:spLocks noChangeArrowheads="1"/>
            </p:cNvSpPr>
            <p:nvPr/>
          </p:nvSpPr>
          <p:spPr bwMode="auto">
            <a:xfrm>
              <a:off x="4649" y="2069"/>
              <a:ext cx="240" cy="250"/>
            </a:xfrm>
            <a:prstGeom prst="rect">
              <a:avLst/>
            </a:prstGeom>
            <a:noFill/>
            <a:ln w="9525">
              <a:noFill/>
              <a:miter lim="800000"/>
              <a:headEnd/>
              <a:tailEnd/>
            </a:ln>
          </p:spPr>
          <p:txBody>
            <a:bodyPr wrap="none">
              <a:spAutoFit/>
            </a:bodyPr>
            <a:lstStyle/>
            <a:p>
              <a:pPr eaLnBrk="1" hangingPunct="1"/>
              <a:r>
                <a:rPr lang="en-US" sz="2000" b="1"/>
                <a:t>G</a:t>
              </a:r>
              <a:endParaRPr lang="ru-RU" sz="2000" b="1"/>
            </a:p>
          </p:txBody>
        </p:sp>
        <p:sp>
          <p:nvSpPr>
            <p:cNvPr id="27669" name="Text Box 22"/>
            <p:cNvSpPr txBox="1">
              <a:spLocks noChangeArrowheads="1"/>
            </p:cNvSpPr>
            <p:nvPr/>
          </p:nvSpPr>
          <p:spPr bwMode="auto">
            <a:xfrm>
              <a:off x="5103" y="2614"/>
              <a:ext cx="223" cy="250"/>
            </a:xfrm>
            <a:prstGeom prst="rect">
              <a:avLst/>
            </a:prstGeom>
            <a:noFill/>
            <a:ln w="9525">
              <a:noFill/>
              <a:miter lim="800000"/>
              <a:headEnd/>
              <a:tailEnd/>
            </a:ln>
          </p:spPr>
          <p:txBody>
            <a:bodyPr wrap="none">
              <a:spAutoFit/>
            </a:bodyPr>
            <a:lstStyle/>
            <a:p>
              <a:pPr eaLnBrk="1" hangingPunct="1"/>
              <a:r>
                <a:rPr lang="en-US" sz="2000" b="1"/>
                <a:t>E</a:t>
              </a:r>
              <a:endParaRPr lang="ru-RU" sz="2000" b="1"/>
            </a:p>
          </p:txBody>
        </p:sp>
        <p:sp>
          <p:nvSpPr>
            <p:cNvPr id="27670" name="Text Box 23"/>
            <p:cNvSpPr txBox="1">
              <a:spLocks noChangeArrowheads="1"/>
            </p:cNvSpPr>
            <p:nvPr/>
          </p:nvSpPr>
          <p:spPr bwMode="auto">
            <a:xfrm>
              <a:off x="4286" y="1207"/>
              <a:ext cx="116" cy="250"/>
            </a:xfrm>
            <a:prstGeom prst="rect">
              <a:avLst/>
            </a:prstGeom>
            <a:noFill/>
            <a:ln w="9525">
              <a:noFill/>
              <a:miter lim="800000"/>
              <a:headEnd/>
              <a:tailEnd/>
            </a:ln>
          </p:spPr>
          <p:txBody>
            <a:bodyPr wrap="none">
              <a:spAutoFit/>
            </a:bodyPr>
            <a:lstStyle/>
            <a:p>
              <a:pPr eaLnBrk="1" hangingPunct="1"/>
              <a:endParaRPr lang="ru-RU" sz="2000" b="1"/>
            </a:p>
          </p:txBody>
        </p:sp>
        <p:sp>
          <p:nvSpPr>
            <p:cNvPr id="27671" name="Text Box 24"/>
            <p:cNvSpPr txBox="1">
              <a:spLocks noChangeArrowheads="1"/>
            </p:cNvSpPr>
            <p:nvPr/>
          </p:nvSpPr>
          <p:spPr bwMode="auto">
            <a:xfrm>
              <a:off x="4332" y="2296"/>
              <a:ext cx="249" cy="250"/>
            </a:xfrm>
            <a:prstGeom prst="rect">
              <a:avLst/>
            </a:prstGeom>
            <a:noFill/>
            <a:ln w="9525">
              <a:noFill/>
              <a:miter lim="800000"/>
              <a:headEnd/>
              <a:tailEnd/>
            </a:ln>
          </p:spPr>
          <p:txBody>
            <a:bodyPr wrap="none">
              <a:spAutoFit/>
            </a:bodyPr>
            <a:lstStyle/>
            <a:p>
              <a:pPr eaLnBrk="1" hangingPunct="1"/>
              <a:r>
                <a:rPr lang="en-US" sz="2000" b="1"/>
                <a:t>M</a:t>
              </a:r>
              <a:endParaRPr lang="ru-RU" sz="2000" b="1"/>
            </a:p>
          </p:txBody>
        </p:sp>
        <p:sp>
          <p:nvSpPr>
            <p:cNvPr id="27672" name="AutoShape 25"/>
            <p:cNvSpPr>
              <a:spLocks noChangeArrowheads="1"/>
            </p:cNvSpPr>
            <p:nvPr/>
          </p:nvSpPr>
          <p:spPr bwMode="auto">
            <a:xfrm>
              <a:off x="4186" y="2241"/>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sp>
          <p:nvSpPr>
            <p:cNvPr id="27673" name="AutoShape 26"/>
            <p:cNvSpPr>
              <a:spLocks noChangeArrowheads="1"/>
            </p:cNvSpPr>
            <p:nvPr/>
          </p:nvSpPr>
          <p:spPr bwMode="auto">
            <a:xfrm>
              <a:off x="3755" y="2226"/>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sp>
          <p:nvSpPr>
            <p:cNvPr id="27674" name="AutoShape 27"/>
            <p:cNvSpPr>
              <a:spLocks noChangeArrowheads="1"/>
            </p:cNvSpPr>
            <p:nvPr/>
          </p:nvSpPr>
          <p:spPr bwMode="auto">
            <a:xfrm>
              <a:off x="3977" y="2607"/>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sp>
          <p:nvSpPr>
            <p:cNvPr id="27675" name="AutoShape 28"/>
            <p:cNvSpPr>
              <a:spLocks noChangeArrowheads="1"/>
            </p:cNvSpPr>
            <p:nvPr/>
          </p:nvSpPr>
          <p:spPr bwMode="auto">
            <a:xfrm>
              <a:off x="4411" y="1872"/>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sp>
          <p:nvSpPr>
            <p:cNvPr id="27676" name="AutoShape 29"/>
            <p:cNvSpPr>
              <a:spLocks noChangeArrowheads="1"/>
            </p:cNvSpPr>
            <p:nvPr/>
          </p:nvSpPr>
          <p:spPr bwMode="auto">
            <a:xfrm>
              <a:off x="4615" y="2226"/>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sp>
          <p:nvSpPr>
            <p:cNvPr id="27677" name="AutoShape 30"/>
            <p:cNvSpPr>
              <a:spLocks noChangeArrowheads="1"/>
            </p:cNvSpPr>
            <p:nvPr/>
          </p:nvSpPr>
          <p:spPr bwMode="auto">
            <a:xfrm>
              <a:off x="4384" y="2235"/>
              <a:ext cx="46" cy="45"/>
            </a:xfrm>
            <a:prstGeom prst="flowChartConnector">
              <a:avLst/>
            </a:prstGeom>
            <a:solidFill>
              <a:schemeClr val="accent1"/>
            </a:solidFill>
            <a:ln w="9525">
              <a:solidFill>
                <a:schemeClr val="tx1"/>
              </a:solidFill>
              <a:round/>
              <a:headEnd/>
              <a:tailEnd/>
            </a:ln>
          </p:spPr>
          <p:txBody>
            <a:bodyPr wrap="none" anchor="ctr"/>
            <a:lstStyle/>
            <a:p>
              <a:pPr eaLnBrk="1" hangingPunct="1"/>
              <a:endParaRPr lang="ru-RU"/>
            </a:p>
          </p:txBody>
        </p:sp>
      </p:gr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sz="3200" smtClean="0">
              <a:solidFill>
                <a:srgbClr val="00B050"/>
              </a:solidFill>
              <a:latin typeface="Times New Roman" pitchFamily="18" charset="0"/>
              <a:cs typeface="Times New Roman" pitchFamily="18" charset="0"/>
            </a:endParaRPr>
          </a:p>
        </p:txBody>
      </p:sp>
      <p:sp>
        <p:nvSpPr>
          <p:cNvPr id="28675" name="Rectangle 4"/>
          <p:cNvSpPr>
            <a:spLocks noGrp="1" noChangeArrowheads="1"/>
          </p:cNvSpPr>
          <p:nvPr>
            <p:ph type="body" sz="half" idx="1"/>
          </p:nvPr>
        </p:nvSpPr>
        <p:spPr>
          <a:xfrm>
            <a:off x="346075" y="1377950"/>
            <a:ext cx="8196263" cy="4953000"/>
          </a:xfrm>
        </p:spPr>
        <p:txBody>
          <a:bodyPr/>
          <a:lstStyle/>
          <a:p>
            <a:pPr eaLnBrk="1" hangingPunct="1">
              <a:buFont typeface="Arial" charset="0"/>
              <a:buNone/>
            </a:pPr>
            <a:r>
              <a:rPr lang="en-US" sz="2800" smtClean="0">
                <a:solidFill>
                  <a:srgbClr val="0070C0"/>
                </a:solidFill>
                <a:latin typeface="Times New Roman" pitchFamily="18" charset="0"/>
                <a:cs typeface="Times New Roman" pitchFamily="18" charset="0"/>
              </a:rPr>
              <a:t>       </a:t>
            </a:r>
            <a:r>
              <a:rPr lang="ru-RU" sz="2800" smtClean="0">
                <a:solidFill>
                  <a:srgbClr val="FF0000"/>
                </a:solidFill>
                <a:latin typeface="Times New Roman" pitchFamily="18" charset="0"/>
                <a:cs typeface="Times New Roman" pitchFamily="18" charset="0"/>
              </a:rPr>
              <a:t>Правило рычага</a:t>
            </a:r>
          </a:p>
          <a:p>
            <a:pPr lvl="1" eaLnBrk="1" hangingPunct="1"/>
            <a:r>
              <a:rPr lang="ru-RU" sz="2400" smtClean="0">
                <a:latin typeface="Times New Roman" pitchFamily="18" charset="0"/>
                <a:cs typeface="Times New Roman" pitchFamily="18" charset="0"/>
              </a:rPr>
              <a:t>Пусть состояние газа характеризуется точкой М в двухфазной области изотермы, тогда массы жидкой </a:t>
            </a:r>
            <a:r>
              <a:rPr lang="en-US" sz="2400" smtClean="0">
                <a:latin typeface="Times New Roman" pitchFamily="18" charset="0"/>
                <a:cs typeface="Times New Roman" pitchFamily="18" charset="0"/>
              </a:rPr>
              <a:t>m</a:t>
            </a:r>
            <a:r>
              <a:rPr lang="ru-RU" sz="2400" baseline="-25000" smtClean="0">
                <a:latin typeface="Times New Roman" pitchFamily="18" charset="0"/>
                <a:cs typeface="Times New Roman" pitchFamily="18" charset="0"/>
              </a:rPr>
              <a:t>ж</a:t>
            </a:r>
            <a:r>
              <a:rPr lang="en-US"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и газообразной </a:t>
            </a:r>
            <a:r>
              <a:rPr lang="en-US" sz="2400" smtClean="0">
                <a:latin typeface="Times New Roman" pitchFamily="18" charset="0"/>
                <a:cs typeface="Times New Roman" pitchFamily="18" charset="0"/>
              </a:rPr>
              <a:t>m</a:t>
            </a:r>
            <a:r>
              <a:rPr lang="ru-RU" sz="2400" baseline="-25000" smtClean="0">
                <a:latin typeface="Times New Roman" pitchFamily="18" charset="0"/>
                <a:cs typeface="Times New Roman" pitchFamily="18" charset="0"/>
              </a:rPr>
              <a:t>г</a:t>
            </a:r>
            <a:r>
              <a:rPr lang="ru-RU" sz="2400" smtClean="0">
                <a:latin typeface="Times New Roman" pitchFamily="18" charset="0"/>
                <a:cs typeface="Times New Roman" pitchFamily="18" charset="0"/>
              </a:rPr>
              <a:t> фаз относятся как длины отрезков </a:t>
            </a:r>
            <a:r>
              <a:rPr lang="en-US" sz="2400" smtClean="0">
                <a:latin typeface="Times New Roman" pitchFamily="18" charset="0"/>
                <a:cs typeface="Times New Roman" pitchFamily="18" charset="0"/>
              </a:rPr>
              <a:t>MG </a:t>
            </a:r>
            <a:r>
              <a:rPr lang="ru-RU" sz="2400" smtClean="0">
                <a:latin typeface="Times New Roman" pitchFamily="18" charset="0"/>
                <a:cs typeface="Times New Roman" pitchFamily="18" charset="0"/>
              </a:rPr>
              <a:t>и</a:t>
            </a:r>
            <a:r>
              <a:rPr lang="en-US" sz="2400" smtClean="0">
                <a:latin typeface="Times New Roman" pitchFamily="18" charset="0"/>
                <a:cs typeface="Times New Roman" pitchFamily="18" charset="0"/>
              </a:rPr>
              <a:t> LM</a:t>
            </a:r>
            <a:r>
              <a:rPr lang="ru-RU" sz="2400" smtClean="0">
                <a:latin typeface="Times New Roman" pitchFamily="18" charset="0"/>
                <a:cs typeface="Times New Roman" pitchFamily="18" charset="0"/>
              </a:rPr>
              <a:t>:</a:t>
            </a:r>
          </a:p>
          <a:p>
            <a:pPr lvl="1" eaLnBrk="1" hangingPunct="1">
              <a:buFont typeface="Wingdings" pitchFamily="2" charset="2"/>
              <a:buNone/>
            </a:pP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MG</a:t>
            </a:r>
            <a:r>
              <a:rPr lang="ru-RU"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LM</a:t>
            </a: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m</a:t>
            </a:r>
            <a:r>
              <a:rPr lang="ru-RU" sz="2400" baseline="-25000" smtClean="0">
                <a:latin typeface="Times New Roman" pitchFamily="18" charset="0"/>
                <a:cs typeface="Times New Roman" pitchFamily="18" charset="0"/>
              </a:rPr>
              <a:t>ж</a:t>
            </a:r>
            <a:r>
              <a:rPr lang="ru-RU"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m</a:t>
            </a:r>
            <a:r>
              <a:rPr lang="ru-RU" sz="2400" baseline="-25000" smtClean="0">
                <a:latin typeface="Times New Roman" pitchFamily="18" charset="0"/>
                <a:cs typeface="Times New Roman" pitchFamily="18" charset="0"/>
              </a:rPr>
              <a:t>г</a:t>
            </a:r>
            <a:endParaRPr lang="ru-RU" sz="240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4975" y="312738"/>
            <a:ext cx="8251825" cy="2122487"/>
          </a:xfrm>
        </p:spPr>
        <p:txBody>
          <a:bodyPr/>
          <a:lstStyle/>
          <a:p>
            <a:pPr algn="l" eaLnBrk="1" hangingPunct="1"/>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
            </a:r>
            <a:br>
              <a:rPr lang="ru-RU" sz="2800" dirty="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a:solidFill>
                  <a:srgbClr val="FF0000"/>
                </a:solidFill>
                <a:latin typeface="Times New Roman" pitchFamily="18" charset="0"/>
                <a:cs typeface="Times New Roman" pitchFamily="18" charset="0"/>
              </a:rPr>
              <a:t/>
            </a:r>
            <a:br>
              <a:rPr lang="ru-RU" sz="2800" dirty="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СВЯЗЬ КРИТИЧЕСКИХ ПАРАМЕТРОВ (ОБЪЕМ, ДАВЛЕНИЕ И ТЕМПЕРАТУРА) С ПОСТОЯННЫМИ </a:t>
            </a:r>
            <a:r>
              <a:rPr lang="en-US" sz="2800" dirty="0" smtClean="0">
                <a:solidFill>
                  <a:srgbClr val="FF0000"/>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ВАН-ДЕР-ВААЛЬСА</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Из опыта </a:t>
            </a:r>
            <a:r>
              <a:rPr lang="ru-RU" sz="2400" dirty="0" err="1" smtClean="0">
                <a:latin typeface="Times New Roman" pitchFamily="18" charset="0"/>
                <a:cs typeface="Times New Roman" pitchFamily="18" charset="0"/>
              </a:rPr>
              <a:t>Эндрюса</a:t>
            </a:r>
            <a:r>
              <a:rPr lang="ru-RU" sz="2400" dirty="0" smtClean="0">
                <a:latin typeface="Times New Roman" pitchFamily="18" charset="0"/>
                <a:cs typeface="Times New Roman" pitchFamily="18" charset="0"/>
              </a:rPr>
              <a:t> и аналогичных опытов с другими газами выяснилось, что газ может быть переведен в жидкое состояние только при температурах, меньших некоторой определенной для данного газа температуры  при температурах, больших  газ нельзя перевести в жидкое состояние никаким давлением. Температура </a:t>
            </a:r>
            <a:r>
              <a:rPr lang="ru-RU" sz="2400" dirty="0" err="1" smtClean="0">
                <a:latin typeface="Times New Roman" pitchFamily="18" charset="0"/>
                <a:cs typeface="Times New Roman" pitchFamily="18" charset="0"/>
              </a:rPr>
              <a:t>Тк</a:t>
            </a:r>
            <a:r>
              <a:rPr lang="ru-RU" sz="2400" dirty="0" smtClean="0">
                <a:latin typeface="Times New Roman" pitchFamily="18" charset="0"/>
                <a:cs typeface="Times New Roman" pitchFamily="18" charset="0"/>
              </a:rPr>
              <a:t> называется критической.</a:t>
            </a:r>
            <a:r>
              <a:rPr lang="ru-RU" sz="2800" dirty="0" smtClean="0"/>
              <a:t/>
            </a:r>
            <a:br>
              <a:rPr lang="ru-RU" sz="2800" dirty="0" smtClean="0"/>
            </a:br>
            <a:endParaRPr lang="ru-RU" sz="2800" dirty="0" smtClean="0">
              <a:solidFill>
                <a:srgbClr val="FF0000"/>
              </a:solidFill>
              <a:latin typeface="Times New Roman" pitchFamily="18" charset="0"/>
              <a:cs typeface="Times New Roman" pitchFamily="18" charset="0"/>
            </a:endParaRPr>
          </a:p>
        </p:txBody>
      </p:sp>
      <p:pic>
        <p:nvPicPr>
          <p:cNvPr id="29699" name="Picture 5" descr="C:\Documents and Settings\User\Рабочий стол\2012-12-17_211341.png"/>
          <p:cNvPicPr>
            <a:picLocks noChangeAspect="1" noChangeArrowheads="1"/>
          </p:cNvPicPr>
          <p:nvPr/>
        </p:nvPicPr>
        <p:blipFill>
          <a:blip r:embed="rId2" cstate="print"/>
          <a:srcRect/>
          <a:stretch>
            <a:fillRect/>
          </a:stretch>
        </p:blipFill>
        <p:spPr bwMode="auto">
          <a:xfrm>
            <a:off x="1868438" y="4404050"/>
            <a:ext cx="5384898" cy="1351392"/>
          </a:xfrm>
          <a:prstGeom prst="rect">
            <a:avLst/>
          </a:prstGeom>
          <a:noFill/>
          <a:ln w="9525">
            <a:noFill/>
            <a:miter lim="800000"/>
            <a:headEnd/>
            <a:tailEnd/>
          </a:ln>
        </p:spPr>
      </p:pic>
      <p:sp>
        <p:nvSpPr>
          <p:cNvPr id="29700" name="Прямоугольник 1"/>
          <p:cNvSpPr>
            <a:spLocks noChangeArrowheads="1"/>
          </p:cNvSpPr>
          <p:nvPr/>
        </p:nvSpPr>
        <p:spPr bwMode="auto">
          <a:xfrm>
            <a:off x="1240971" y="4404051"/>
            <a:ext cx="7203232" cy="2031325"/>
          </a:xfrm>
          <a:prstGeom prst="rect">
            <a:avLst/>
          </a:prstGeom>
          <a:noFill/>
          <a:ln w="9525">
            <a:noFill/>
            <a:miter lim="800000"/>
            <a:headEnd/>
            <a:tailEnd/>
          </a:ln>
        </p:spPr>
        <p:txBody>
          <a:bodyPr wrap="square">
            <a:spAutoFit/>
          </a:bodyPr>
          <a:lstStyle/>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endParaRPr lang="ru-RU" dirty="0">
              <a:latin typeface="Times New Roman" pitchFamily="18" charset="0"/>
              <a:cs typeface="Times New Roman" pitchFamily="18" charset="0"/>
            </a:endParaRPr>
          </a:p>
          <a:p>
            <a:pPr eaLnBrk="1" hangingPunct="1"/>
            <a:endParaRPr lang="ru-RU" dirty="0" smtClean="0">
              <a:latin typeface="Times New Roman" pitchFamily="18" charset="0"/>
              <a:cs typeface="Times New Roman" pitchFamily="18" charset="0"/>
            </a:endParaRPr>
          </a:p>
          <a:p>
            <a:pPr eaLnBrk="1" hangingPunct="1"/>
            <a:r>
              <a:rPr lang="ru-RU" dirty="0" smtClean="0">
                <a:latin typeface="Times New Roman" pitchFamily="18" charset="0"/>
                <a:cs typeface="Times New Roman" pitchFamily="18" charset="0"/>
              </a:rPr>
              <a:t>где</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R –</a:t>
            </a:r>
            <a:r>
              <a:rPr lang="ru-RU" dirty="0">
                <a:latin typeface="Times New Roman" pitchFamily="18" charset="0"/>
                <a:cs typeface="Times New Roman" pitchFamily="18" charset="0"/>
              </a:rPr>
              <a:t> молярная газ</a:t>
            </a:r>
            <a:r>
              <a:rPr lang="ru-RU" sz="2000" dirty="0">
                <a:latin typeface="Times New Roman" pitchFamily="18" charset="0"/>
                <a:cs typeface="Times New Roman" pitchFamily="18" charset="0"/>
              </a:rPr>
              <a:t>о</a:t>
            </a:r>
            <a:r>
              <a:rPr lang="ru-RU" dirty="0">
                <a:latin typeface="Times New Roman" pitchFamily="18" charset="0"/>
                <a:cs typeface="Times New Roman" pitchFamily="18" charset="0"/>
              </a:rPr>
              <a:t>вая постоянная, а и в постоянные </a:t>
            </a:r>
            <a:r>
              <a:rPr lang="ru-RU" sz="1600" dirty="0">
                <a:latin typeface="Times New Roman" pitchFamily="18" charset="0"/>
                <a:cs typeface="Times New Roman" pitchFamily="18" charset="0"/>
              </a:rPr>
              <a:t>ВАН-ДЕР-ВААЛЬСА</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z="3200" dirty="0" smtClean="0">
                <a:latin typeface="Times New Roman" panose="02020603050405020304" pitchFamily="18" charset="0"/>
                <a:cs typeface="Times New Roman" panose="02020603050405020304" pitchFamily="18" charset="0"/>
              </a:rPr>
              <a:t>Лекционные опыты</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Шар наполненный инертным-реальным  газом взлетает над землей.</a:t>
            </a:r>
          </a:p>
        </p:txBody>
      </p:sp>
      <p:pic>
        <p:nvPicPr>
          <p:cNvPr id="512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475" y="2852738"/>
            <a:ext cx="1600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764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40B351B-EBA8-41CE-A1D9-9B00D1C3E89B}" type="slidenum">
              <a:rPr lang="ru-RU" altLang="en-US" smtClean="0"/>
              <a:pPr/>
              <a:t>30</a:t>
            </a:fld>
            <a:endParaRPr lang="ru-RU" altLang="en-US"/>
          </a:p>
        </p:txBody>
      </p:sp>
      <p:pic>
        <p:nvPicPr>
          <p:cNvPr id="3" name="Рисунок 2"/>
          <p:cNvPicPr>
            <a:picLocks noChangeAspect="1"/>
          </p:cNvPicPr>
          <p:nvPr/>
        </p:nvPicPr>
        <p:blipFill>
          <a:blip r:embed="rId2" cstate="print"/>
          <a:stretch>
            <a:fillRect/>
          </a:stretch>
        </p:blipFill>
        <p:spPr>
          <a:xfrm>
            <a:off x="38100" y="576262"/>
            <a:ext cx="9067800" cy="5705475"/>
          </a:xfrm>
          <a:prstGeom prst="rect">
            <a:avLst/>
          </a:prstGeom>
        </p:spPr>
      </p:pic>
    </p:spTree>
    <p:extLst>
      <p:ext uri="{BB962C8B-B14F-4D97-AF65-F5344CB8AC3E}">
        <p14:creationId xmlns:p14="http://schemas.microsoft.com/office/powerpoint/2010/main" xmlns="" val="402008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algn="l"/>
            <a:r>
              <a:rPr lang="ru-RU" sz="2400" smtClean="0">
                <a:latin typeface="Times New Roman" pitchFamily="18" charset="0"/>
                <a:cs typeface="Times New Roman" pitchFamily="18" charset="0"/>
              </a:rPr>
              <a:t>На графике изотерм </a:t>
            </a:r>
            <a:r>
              <a:rPr lang="ru-RU" sz="2400" smtClean="0">
                <a:latin typeface="Times New Roman" pitchFamily="18" charset="0"/>
                <a:cs typeface="Times New Roman" pitchFamily="18" charset="0"/>
                <a:hlinkClick r:id="rId2"/>
              </a:rPr>
              <a:t>реального газа</a:t>
            </a:r>
            <a:r>
              <a:rPr lang="ru-RU" sz="2400" smtClean="0">
                <a:latin typeface="Times New Roman" pitchFamily="18" charset="0"/>
                <a:cs typeface="Times New Roman" pitchFamily="18" charset="0"/>
              </a:rPr>
              <a:t> выделены области, соответствующие газообразной  парообразной  и жидкой  фазам, и область  сосуществования жидкости и </a:t>
            </a:r>
            <a:r>
              <a:rPr lang="ru-RU" sz="2400" smtClean="0">
                <a:latin typeface="Times New Roman" pitchFamily="18" charset="0"/>
                <a:cs typeface="Times New Roman" pitchFamily="18" charset="0"/>
                <a:hlinkClick r:id="rId3"/>
              </a:rPr>
              <a:t>насыщенного пара</a:t>
            </a:r>
            <a:r>
              <a:rPr lang="ru-RU" sz="2400" smtClean="0">
                <a:latin typeface="Times New Roman" pitchFamily="18" charset="0"/>
                <a:cs typeface="Times New Roman" pitchFamily="18" charset="0"/>
              </a:rPr>
              <a:t>. </a:t>
            </a:r>
          </a:p>
        </p:txBody>
      </p:sp>
      <p:pic>
        <p:nvPicPr>
          <p:cNvPr id="30723" name="Объект 4"/>
          <p:cNvPicPr>
            <a:picLocks noGrp="1" noChangeAspect="1"/>
          </p:cNvPicPr>
          <p:nvPr>
            <p:ph idx="1"/>
          </p:nvPr>
        </p:nvPicPr>
        <p:blipFill>
          <a:blip r:embed="rId4" cstate="print"/>
          <a:srcRect/>
          <a:stretch>
            <a:fillRect/>
          </a:stretch>
        </p:blipFill>
        <p:spPr>
          <a:xfrm>
            <a:off x="1893888" y="1797050"/>
            <a:ext cx="4992687" cy="4456113"/>
          </a:xfrm>
        </p:spPr>
      </p:pic>
      <p:sp>
        <p:nvSpPr>
          <p:cNvPr id="30724" name="Номер слайда 3"/>
          <p:cNvSpPr>
            <a:spLocks noGrp="1"/>
          </p:cNvSpPr>
          <p:nvPr>
            <p:ph type="sldNum" sz="quarter" idx="12"/>
          </p:nvPr>
        </p:nvSpPr>
        <p:spPr bwMode="auto">
          <a:noFill/>
          <a:ln>
            <a:miter lim="800000"/>
            <a:headEnd/>
            <a:tailEnd/>
          </a:ln>
        </p:spPr>
        <p:txBody>
          <a:bodyPr/>
          <a:lstStyle/>
          <a:p>
            <a:fld id="{D84BDF58-E76F-4F81-9A32-11417A2EB88F}" type="slidenum">
              <a:rPr lang="ru-RU" altLang="en-US"/>
              <a:pPr/>
              <a:t>31</a:t>
            </a:fld>
            <a:endParaRPr lang="ru-RU"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258763" y="220663"/>
            <a:ext cx="7915275" cy="857250"/>
          </a:xfrm>
        </p:spPr>
        <p:txBody>
          <a:bodyPr/>
          <a:lstStyle/>
          <a:p>
            <a:pPr eaLnBrk="1" hangingPunct="1"/>
            <a:r>
              <a:rPr lang="ru-RU" sz="1400" i="1" smtClean="0">
                <a:latin typeface="Times New Roman" pitchFamily="18" charset="0"/>
                <a:cs typeface="Times New Roman" pitchFamily="18" charset="0"/>
              </a:rPr>
              <a:t/>
            </a:r>
            <a:br>
              <a:rPr lang="ru-RU" sz="1400" i="1" smtClean="0">
                <a:latin typeface="Times New Roman" pitchFamily="18" charset="0"/>
                <a:cs typeface="Times New Roman" pitchFamily="18" charset="0"/>
              </a:rPr>
            </a:br>
            <a:r>
              <a:rPr lang="ru-RU" sz="2700" smtClean="0">
                <a:latin typeface="Times New Roman" pitchFamily="18" charset="0"/>
                <a:cs typeface="Times New Roman" pitchFamily="18" charset="0"/>
              </a:rPr>
              <a:t>Критические константы и температуры Бойля.</a:t>
            </a:r>
          </a:p>
        </p:txBody>
      </p:sp>
      <p:pic>
        <p:nvPicPr>
          <p:cNvPr id="58371" name="Picture 3" descr="Screenshot-195"/>
          <p:cNvPicPr>
            <a:picLocks noChangeAspect="1" noChangeArrowheads="1"/>
          </p:cNvPicPr>
          <p:nvPr/>
        </p:nvPicPr>
        <p:blipFill>
          <a:blip r:embed="rId2" cstate="print"/>
          <a:srcRect/>
          <a:stretch>
            <a:fillRect/>
          </a:stretch>
        </p:blipFill>
        <p:spPr bwMode="auto">
          <a:xfrm>
            <a:off x="1843088" y="1314450"/>
            <a:ext cx="5843587" cy="521493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2000"/>
                                        <p:tgtEl>
                                          <p:spTgt spid="5837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checkerboard(across)">
                                      <p:cBhvr>
                                        <p:cTn id="11" dur="2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01638" y="274638"/>
            <a:ext cx="8229600" cy="1143000"/>
          </a:xfrm>
        </p:spPr>
        <p:txBody>
          <a:bodyPr/>
          <a:lstStyle/>
          <a:p>
            <a:pPr eaLnBrk="1" hangingPunct="1"/>
            <a:r>
              <a:rPr lang="ru-RU" sz="2800" dirty="0" smtClean="0">
                <a:solidFill>
                  <a:srgbClr val="FF0000"/>
                </a:solidFill>
                <a:latin typeface="Times New Roman" pitchFamily="18" charset="0"/>
                <a:cs typeface="Times New Roman" pitchFamily="18" charset="0"/>
              </a:rPr>
              <a:t>Внутренняя энергия реального газа</a:t>
            </a:r>
          </a:p>
        </p:txBody>
      </p:sp>
      <p:sp>
        <p:nvSpPr>
          <p:cNvPr id="33795" name="TextBox 4"/>
          <p:cNvSpPr txBox="1">
            <a:spLocks noChangeArrowheads="1"/>
          </p:cNvSpPr>
          <p:nvPr/>
        </p:nvSpPr>
        <p:spPr bwMode="auto">
          <a:xfrm>
            <a:off x="606425" y="1497013"/>
            <a:ext cx="7881938" cy="4031873"/>
          </a:xfrm>
          <a:prstGeom prst="rect">
            <a:avLst/>
          </a:prstGeom>
          <a:noFill/>
          <a:ln w="9525">
            <a:noFill/>
            <a:miter lim="800000"/>
            <a:headEnd/>
            <a:tailEnd/>
          </a:ln>
        </p:spPr>
        <p:txBody>
          <a:bodyPr>
            <a:spAutoFit/>
          </a:bodyPr>
          <a:lstStyle/>
          <a:p>
            <a:pPr eaLnBrk="1" hangingPunct="1"/>
            <a:r>
              <a:rPr lang="en-US" sz="2800" dirty="0">
                <a:latin typeface="Times New Roman" pitchFamily="18" charset="0"/>
                <a:cs typeface="Times New Roman" pitchFamily="18" charset="0"/>
              </a:rPr>
              <a:t> </a:t>
            </a:r>
            <a:r>
              <a:rPr lang="ru-RU" sz="2400" dirty="0">
                <a:latin typeface="Times New Roman" pitchFamily="18" charset="0"/>
                <a:cs typeface="Times New Roman" pitchFamily="18" charset="0"/>
              </a:rPr>
              <a:t>Внутренняя энергия реального газа складывается из кинетической энергии теплового движения его молекул и из потенциальной энергии межмолекулярного взаимодействия. Потенциальная энергия реального газа обусловлена только силами притяжения между молекулами. </a:t>
            </a:r>
          </a:p>
          <a:p>
            <a:pPr eaLnBrk="1" hangingPunct="1"/>
            <a:endParaRPr lang="ru-RU" dirty="0"/>
          </a:p>
          <a:p>
            <a:pPr eaLnBrk="1" hangingPunct="1"/>
            <a:endParaRPr lang="ru-RU" dirty="0"/>
          </a:p>
          <a:p>
            <a:pPr eaLnBrk="1" hangingPunct="1"/>
            <a:r>
              <a:rPr lang="ru-RU" dirty="0"/>
              <a:t>          </a:t>
            </a:r>
          </a:p>
          <a:p>
            <a:pPr eaLnBrk="1" hangingPunct="1"/>
            <a:endParaRPr lang="ru-RU" dirty="0"/>
          </a:p>
          <a:p>
            <a:pPr eaLnBrk="1" hangingPunct="1"/>
            <a:endParaRPr lang="ru-RU" dirty="0"/>
          </a:p>
          <a:p>
            <a:pPr eaLnBrk="1" hangingPunct="1"/>
            <a:endParaRPr lang="ru-RU" dirty="0"/>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40B351B-EBA8-41CE-A1D9-9B00D1C3E89B}" type="slidenum">
              <a:rPr lang="ru-RU" altLang="en-US" smtClean="0"/>
              <a:pPr/>
              <a:t>34</a:t>
            </a:fld>
            <a:endParaRPr lang="ru-RU" altLang="en-US"/>
          </a:p>
        </p:txBody>
      </p:sp>
      <p:pic>
        <p:nvPicPr>
          <p:cNvPr id="3" name="Рисунок 2"/>
          <p:cNvPicPr>
            <a:picLocks noChangeAspect="1"/>
          </p:cNvPicPr>
          <p:nvPr/>
        </p:nvPicPr>
        <p:blipFill>
          <a:blip r:embed="rId2" cstate="print"/>
          <a:stretch>
            <a:fillRect/>
          </a:stretch>
        </p:blipFill>
        <p:spPr>
          <a:xfrm>
            <a:off x="625149" y="1846885"/>
            <a:ext cx="7443885" cy="4086218"/>
          </a:xfrm>
          <a:prstGeom prst="rect">
            <a:avLst/>
          </a:prstGeom>
        </p:spPr>
      </p:pic>
    </p:spTree>
    <p:extLst>
      <p:ext uri="{BB962C8B-B14F-4D97-AF65-F5344CB8AC3E}">
        <p14:creationId xmlns:p14="http://schemas.microsoft.com/office/powerpoint/2010/main" xmlns="" val="1589225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z="2800" smtClean="0">
                <a:solidFill>
                  <a:srgbClr val="FF0000"/>
                </a:solidFill>
                <a:latin typeface="Times New Roman" pitchFamily="18" charset="0"/>
                <a:cs typeface="Times New Roman" pitchFamily="18" charset="0"/>
              </a:rPr>
              <a:t>Эффект Джоуля-Томсона</a:t>
            </a:r>
          </a:p>
        </p:txBody>
      </p:sp>
      <p:sp>
        <p:nvSpPr>
          <p:cNvPr id="36867" name="Rectangle 3"/>
          <p:cNvSpPr>
            <a:spLocks noGrp="1" noChangeArrowheads="1"/>
          </p:cNvSpPr>
          <p:nvPr>
            <p:ph idx="1"/>
          </p:nvPr>
        </p:nvSpPr>
        <p:spPr/>
        <p:txBody>
          <a:bodyPr/>
          <a:lstStyle/>
          <a:p>
            <a:pPr eaLnBrk="1" hangingPunct="1"/>
            <a:r>
              <a:rPr lang="ru-RU" smtClean="0"/>
              <a:t>     </a:t>
            </a:r>
            <a:r>
              <a:rPr lang="ru-RU" sz="2400" smtClean="0">
                <a:latin typeface="Times New Roman" pitchFamily="18" charset="0"/>
                <a:cs typeface="Times New Roman" pitchFamily="18" charset="0"/>
              </a:rPr>
              <a:t>Эффект Джоуля-Томсона заключается в изменении температуры газа при его прохождении через малое отверстие (дросселировании)</a:t>
            </a:r>
          </a:p>
          <a:p>
            <a:pPr eaLnBrk="1" hangingPunct="1"/>
            <a:r>
              <a:rPr lang="ru-RU" sz="2400" smtClean="0">
                <a:latin typeface="Times New Roman" pitchFamily="18" charset="0"/>
                <a:cs typeface="Times New Roman" pitchFamily="18" charset="0"/>
              </a:rPr>
              <a:t>      Для идеального газа эффект отсутствует</a:t>
            </a:r>
          </a:p>
          <a:p>
            <a:pPr eaLnBrk="1" hangingPunct="1"/>
            <a:r>
              <a:rPr lang="ru-RU" sz="2400" smtClean="0">
                <a:latin typeface="Times New Roman" pitchFamily="18" charset="0"/>
                <a:cs typeface="Times New Roman" pitchFamily="18" charset="0"/>
              </a:rPr>
              <a:t>      Для реального газа эффект может быть как положительным (</a:t>
            </a:r>
            <a:r>
              <a:rPr lang="ru-RU" sz="2400" smtClean="0">
                <a:latin typeface="Times New Roman" pitchFamily="18" charset="0"/>
                <a:cs typeface="Times New Roman" pitchFamily="18" charset="0"/>
                <a:sym typeface="Symbol" pitchFamily="18" charset="2"/>
              </a:rPr>
              <a:t>Т/Р</a:t>
            </a:r>
            <a:r>
              <a:rPr lang="ru-RU" sz="2400" b="1" smtClean="0">
                <a:latin typeface="Times New Roman" pitchFamily="18" charset="0"/>
                <a:cs typeface="Times New Roman" pitchFamily="18" charset="0"/>
                <a:sym typeface="Symbol" pitchFamily="18" charset="2"/>
              </a:rPr>
              <a:t></a:t>
            </a:r>
            <a:r>
              <a:rPr lang="ru-RU" sz="2400" smtClean="0">
                <a:latin typeface="Times New Roman" pitchFamily="18" charset="0"/>
                <a:cs typeface="Times New Roman" pitchFamily="18" charset="0"/>
                <a:sym typeface="Symbol" pitchFamily="18" charset="2"/>
              </a:rPr>
              <a:t>0, газ охлаждается), так и отрицательным</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pic>
        <p:nvPicPr>
          <p:cNvPr id="37891" name="Объект 4"/>
          <p:cNvPicPr>
            <a:picLocks noGrp="1" noChangeAspect="1"/>
          </p:cNvPicPr>
          <p:nvPr>
            <p:ph idx="1"/>
          </p:nvPr>
        </p:nvPicPr>
        <p:blipFill>
          <a:blip r:embed="rId2" cstate="print"/>
          <a:srcRect/>
          <a:stretch>
            <a:fillRect/>
          </a:stretch>
        </p:blipFill>
        <p:spPr>
          <a:xfrm>
            <a:off x="793750" y="1041400"/>
            <a:ext cx="6808788" cy="5084763"/>
          </a:xfrm>
        </p:spPr>
      </p:pic>
      <p:sp>
        <p:nvSpPr>
          <p:cNvPr id="37892" name="Номер слайда 3"/>
          <p:cNvSpPr>
            <a:spLocks noGrp="1"/>
          </p:cNvSpPr>
          <p:nvPr>
            <p:ph type="sldNum" sz="quarter" idx="12"/>
          </p:nvPr>
        </p:nvSpPr>
        <p:spPr bwMode="auto">
          <a:noFill/>
          <a:ln>
            <a:miter lim="800000"/>
            <a:headEnd/>
            <a:tailEnd/>
          </a:ln>
        </p:spPr>
        <p:txBody>
          <a:bodyPr/>
          <a:lstStyle/>
          <a:p>
            <a:fld id="{12DEB089-4781-43CB-843B-AEC0AF956DEF}" type="slidenum">
              <a:rPr lang="ru-RU" altLang="en-US"/>
              <a:pPr/>
              <a:t>36</a:t>
            </a:fld>
            <a:endParaRPr lang="ru-RU"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Номер слайда 2"/>
          <p:cNvSpPr>
            <a:spLocks noGrp="1"/>
          </p:cNvSpPr>
          <p:nvPr>
            <p:ph type="sldNum" sz="quarter" idx="12"/>
          </p:nvPr>
        </p:nvSpPr>
        <p:spPr bwMode="auto">
          <a:noFill/>
          <a:ln>
            <a:miter lim="800000"/>
            <a:headEnd/>
            <a:tailEnd/>
          </a:ln>
        </p:spPr>
        <p:txBody>
          <a:bodyPr/>
          <a:lstStyle/>
          <a:p>
            <a:fld id="{AA82075D-D3C9-4FF2-BC3E-83BF71C7FD18}" type="slidenum">
              <a:rPr lang="ru-RU" altLang="en-US"/>
              <a:pPr/>
              <a:t>37</a:t>
            </a:fld>
            <a:endParaRPr lang="ru-RU" altLang="en-US"/>
          </a:p>
        </p:txBody>
      </p:sp>
      <p:pic>
        <p:nvPicPr>
          <p:cNvPr id="38916" name="Рисунок 3"/>
          <p:cNvPicPr>
            <a:picLocks noChangeAspect="1"/>
          </p:cNvPicPr>
          <p:nvPr/>
        </p:nvPicPr>
        <p:blipFill>
          <a:blip r:embed="rId2" cstate="print"/>
          <a:srcRect/>
          <a:stretch>
            <a:fillRect/>
          </a:stretch>
        </p:blipFill>
        <p:spPr bwMode="auto">
          <a:xfrm>
            <a:off x="530225" y="1271588"/>
            <a:ext cx="7385050" cy="4765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smtClean="0"/>
          </a:p>
        </p:txBody>
      </p:sp>
      <p:sp>
        <p:nvSpPr>
          <p:cNvPr id="39939" name="Номер слайда 2"/>
          <p:cNvSpPr>
            <a:spLocks noGrp="1"/>
          </p:cNvSpPr>
          <p:nvPr>
            <p:ph type="sldNum" sz="quarter" idx="12"/>
          </p:nvPr>
        </p:nvSpPr>
        <p:spPr bwMode="auto">
          <a:noFill/>
          <a:ln>
            <a:miter lim="800000"/>
            <a:headEnd/>
            <a:tailEnd/>
          </a:ln>
        </p:spPr>
        <p:txBody>
          <a:bodyPr/>
          <a:lstStyle/>
          <a:p>
            <a:fld id="{FF77A5B3-3B26-4203-B584-3B28F035051B}" type="slidenum">
              <a:rPr lang="ru-RU" altLang="en-US"/>
              <a:pPr/>
              <a:t>38</a:t>
            </a:fld>
            <a:endParaRPr lang="ru-RU" altLang="en-US"/>
          </a:p>
        </p:txBody>
      </p:sp>
      <p:pic>
        <p:nvPicPr>
          <p:cNvPr id="39940" name="Рисунок 3"/>
          <p:cNvPicPr>
            <a:picLocks noChangeAspect="1"/>
          </p:cNvPicPr>
          <p:nvPr/>
        </p:nvPicPr>
        <p:blipFill>
          <a:blip r:embed="rId2" cstate="print"/>
          <a:srcRect/>
          <a:stretch>
            <a:fillRect/>
          </a:stretch>
        </p:blipFill>
        <p:spPr bwMode="auto">
          <a:xfrm>
            <a:off x="387350" y="346075"/>
            <a:ext cx="8374063" cy="62420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Типичная кривая зависимости температуры инверсии от давления показана на</a:t>
            </a:r>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рисунке для газа азота. Кривая инверсии отделяет совокупность состояний газа, при переходе между которыми он охлаждается, от состояний, между которыми он нагревается. </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39</a:t>
            </a:fld>
            <a:endParaRPr lang="ru-RU" altLang="en-US"/>
          </a:p>
        </p:txBody>
      </p:sp>
      <p:pic>
        <p:nvPicPr>
          <p:cNvPr id="27650" name="Picture 2"/>
          <p:cNvPicPr>
            <a:picLocks noChangeAspect="1" noChangeArrowheads="1"/>
          </p:cNvPicPr>
          <p:nvPr/>
        </p:nvPicPr>
        <p:blipFill>
          <a:blip r:embed="rId2" cstate="print"/>
          <a:srcRect/>
          <a:stretch>
            <a:fillRect/>
          </a:stretch>
        </p:blipFill>
        <p:spPr bwMode="auto">
          <a:xfrm>
            <a:off x="2163274" y="1836127"/>
            <a:ext cx="4371975" cy="4686300"/>
          </a:xfrm>
          <a:prstGeom prst="rect">
            <a:avLst/>
          </a:prstGeom>
          <a:noFill/>
          <a:ln w="9525">
            <a:noFill/>
            <a:miter lim="800000"/>
            <a:headEnd/>
            <a:tailEnd/>
          </a:ln>
          <a:effectLst/>
        </p:spPr>
      </p:pic>
    </p:spTree>
    <p:extLst>
      <p:ext uri="{BB962C8B-B14F-4D97-AF65-F5344CB8AC3E}">
        <p14:creationId xmlns:p14="http://schemas.microsoft.com/office/powerpoint/2010/main" xmlns="" val="316856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smtClean="0">
                <a:latin typeface="Times New Roman" panose="02020603050405020304" pitchFamily="18" charset="0"/>
                <a:cs typeface="Times New Roman" panose="02020603050405020304" pitchFamily="18" charset="0"/>
              </a:rPr>
              <a:t>Поверхностное натяжение</a:t>
            </a:r>
            <a:endParaRPr lang="ru-RU" smtClean="0"/>
          </a:p>
        </p:txBody>
      </p:sp>
      <p:sp>
        <p:nvSpPr>
          <p:cNvPr id="6147" name="Номер слайда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562ED5-34A8-4D9D-8873-97266705AD32}" type="slidenum">
              <a:rPr lang="ru-RU" altLang="en-US">
                <a:solidFill>
                  <a:srgbClr val="898989"/>
                </a:solidFill>
              </a:rPr>
              <a:pPr/>
              <a:t>4</a:t>
            </a:fld>
            <a:endParaRPr lang="ru-RU" altLang="en-US">
              <a:solidFill>
                <a:srgbClr val="898989"/>
              </a:solidFill>
            </a:endParaRPr>
          </a:p>
        </p:txBody>
      </p:sp>
      <p:pic>
        <p:nvPicPr>
          <p:cNvPr id="61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8113" y="1912938"/>
            <a:ext cx="6305550"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7422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Впервые газ (аммиак) был сжижен в 1792 (голландский физик М. </a:t>
            </a:r>
            <a:r>
              <a:rPr lang="ru-RU" sz="2400" dirty="0" err="1" smtClean="0">
                <a:latin typeface="Times New Roman" pitchFamily="18" charset="0"/>
                <a:cs typeface="Times New Roman" pitchFamily="18" charset="0"/>
              </a:rPr>
              <a:t>ван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Марум</a:t>
            </a:r>
            <a:r>
              <a:rPr lang="ru-RU" sz="2400" dirty="0" smtClean="0">
                <a:latin typeface="Times New Roman" pitchFamily="18" charset="0"/>
                <a:cs typeface="Times New Roman" pitchFamily="18" charset="0"/>
              </a:rPr>
              <a:t>). Хлор был получен в жидком состоянии в 1823 (М. </a:t>
            </a:r>
            <a:r>
              <a:rPr lang="ru-RU" sz="2400" i="1" u="sng" dirty="0" smtClean="0">
                <a:latin typeface="Times New Roman" pitchFamily="18" charset="0"/>
                <a:cs typeface="Times New Roman" pitchFamily="18" charset="0"/>
                <a:hlinkClick r:id="rId2"/>
              </a:rPr>
              <a:t>Фарадей</a:t>
            </a:r>
            <a:r>
              <a:rPr lang="ru-RU" sz="2400" dirty="0" smtClean="0">
                <a:latin typeface="Times New Roman" pitchFamily="18" charset="0"/>
                <a:cs typeface="Times New Roman" pitchFamily="18" charset="0"/>
              </a:rPr>
              <a:t>), кислород — в 1877 (швейцарский учёный Р. Пикте и французский учёный Л. П. </a:t>
            </a:r>
            <a:r>
              <a:rPr lang="ru-RU" sz="2400" dirty="0" err="1" smtClean="0">
                <a:latin typeface="Times New Roman" pitchFamily="18" charset="0"/>
                <a:cs typeface="Times New Roman" pitchFamily="18" charset="0"/>
              </a:rPr>
              <a:t>Кальете</a:t>
            </a:r>
            <a:r>
              <a:rPr lang="ru-RU" sz="2400" dirty="0" smtClean="0">
                <a:latin typeface="Times New Roman" pitchFamily="18" charset="0"/>
                <a:cs typeface="Times New Roman" pitchFamily="18" charset="0"/>
              </a:rPr>
              <a:t>), азот и окись углерода — в 1883 (З. Ф. </a:t>
            </a:r>
            <a:r>
              <a:rPr lang="ru-RU" sz="2400" i="1" u="sng" dirty="0" err="1" smtClean="0">
                <a:latin typeface="Times New Roman" pitchFamily="18" charset="0"/>
                <a:cs typeface="Times New Roman" pitchFamily="18" charset="0"/>
                <a:hlinkClick r:id="rId3"/>
              </a:rPr>
              <a:t>Вроблевский</a:t>
            </a:r>
            <a:r>
              <a:rPr lang="ru-RU" sz="2400" dirty="0" smtClean="0">
                <a:latin typeface="Times New Roman" pitchFamily="18" charset="0"/>
                <a:cs typeface="Times New Roman" pitchFamily="18" charset="0"/>
              </a:rPr>
              <a:t> и К. </a:t>
            </a:r>
            <a:r>
              <a:rPr lang="ru-RU" sz="2400" i="1" u="sng" dirty="0" err="1" smtClean="0">
                <a:latin typeface="Times New Roman" pitchFamily="18" charset="0"/>
                <a:cs typeface="Times New Roman" pitchFamily="18" charset="0"/>
                <a:hlinkClick r:id="rId4"/>
              </a:rPr>
              <a:t>Ольшевский</a:t>
            </a:r>
            <a:r>
              <a:rPr lang="ru-RU" sz="2400" dirty="0" smtClean="0">
                <a:latin typeface="Times New Roman" pitchFamily="18" charset="0"/>
                <a:cs typeface="Times New Roman" pitchFamily="18" charset="0"/>
              </a:rPr>
              <a:t>), водород — в 1898 (Дж. </a:t>
            </a:r>
            <a:r>
              <a:rPr lang="ru-RU" sz="2400" i="1" u="sng" dirty="0" err="1" smtClean="0">
                <a:latin typeface="Times New Roman" pitchFamily="18" charset="0"/>
                <a:cs typeface="Times New Roman" pitchFamily="18" charset="0"/>
                <a:hlinkClick r:id="rId5"/>
              </a:rPr>
              <a:t>Дьюар</a:t>
            </a:r>
            <a:r>
              <a:rPr lang="ru-RU" sz="2400" dirty="0" smtClean="0">
                <a:latin typeface="Times New Roman" pitchFamily="18" charset="0"/>
                <a:cs typeface="Times New Roman" pitchFamily="18" charset="0"/>
              </a:rPr>
              <a:t>), гелий — в 1908 (Х. </a:t>
            </a:r>
            <a:r>
              <a:rPr lang="ru-RU" sz="2400" i="1" u="sng" dirty="0" err="1" smtClean="0">
                <a:latin typeface="Times New Roman" pitchFamily="18" charset="0"/>
                <a:cs typeface="Times New Roman" pitchFamily="18" charset="0"/>
                <a:hlinkClick r:id="rId6"/>
              </a:rPr>
              <a:t>Камерлинг-Оннес</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t>  </a:t>
            </a:r>
            <a:br>
              <a:rPr lang="ru-RU" sz="2400" dirty="0" smtClean="0"/>
            </a:br>
            <a:r>
              <a:rPr lang="ru-RU" sz="2400" dirty="0" smtClean="0">
                <a:latin typeface="Times New Roman" pitchFamily="18" charset="0"/>
                <a:cs typeface="Times New Roman" pitchFamily="18" charset="0"/>
              </a:rPr>
              <a:t>В технике эффект Джоуля-Томсона широко используется для получения низких температур и сжижения газов.</a:t>
            </a:r>
            <a:endParaRPr lang="ru-RU" sz="2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40</a:t>
            </a:fld>
            <a:endParaRPr lang="ru-RU" altLang="en-US"/>
          </a:p>
        </p:txBody>
      </p:sp>
    </p:spTree>
    <p:extLst>
      <p:ext uri="{BB962C8B-B14F-4D97-AF65-F5344CB8AC3E}">
        <p14:creationId xmlns:p14="http://schemas.microsoft.com/office/powerpoint/2010/main" xmlns="" val="1796169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ru-RU" sz="3200" smtClean="0">
                <a:latin typeface="Times New Roman" pitchFamily="18" charset="0"/>
                <a:cs typeface="Times New Roman" pitchFamily="18" charset="0"/>
              </a:rPr>
              <a:t>2. Свойства жидкостей</a:t>
            </a:r>
            <a:r>
              <a:rPr lang="ru-RU" sz="3200" smtClean="0">
                <a:solidFill>
                  <a:srgbClr val="00B050"/>
                </a:solidFill>
                <a:latin typeface="Times New Roman" pitchFamily="18" charset="0"/>
                <a:cs typeface="Times New Roman" pitchFamily="18" charset="0"/>
              </a:rPr>
              <a:t/>
            </a:r>
            <a:br>
              <a:rPr lang="ru-RU" sz="3200" smtClean="0">
                <a:solidFill>
                  <a:srgbClr val="00B050"/>
                </a:solidFill>
                <a:latin typeface="Times New Roman" pitchFamily="18" charset="0"/>
                <a:cs typeface="Times New Roman" pitchFamily="18" charset="0"/>
              </a:rPr>
            </a:br>
            <a:r>
              <a:rPr lang="ru-RU" sz="3200" smtClean="0">
                <a:solidFill>
                  <a:srgbClr val="00B050"/>
                </a:solidFill>
                <a:latin typeface="Times New Roman" pitchFamily="18" charset="0"/>
                <a:cs typeface="Times New Roman" pitchFamily="18" charset="0"/>
              </a:rPr>
              <a:t/>
            </a:r>
            <a:br>
              <a:rPr lang="ru-RU" sz="3200" smtClean="0">
                <a:solidFill>
                  <a:srgbClr val="00B050"/>
                </a:solidFill>
                <a:latin typeface="Times New Roman" pitchFamily="18" charset="0"/>
                <a:cs typeface="Times New Roman" pitchFamily="18" charset="0"/>
              </a:rPr>
            </a:br>
            <a:r>
              <a:rPr lang="ru-RU" sz="2800" smtClean="0">
                <a:solidFill>
                  <a:srgbClr val="FF0000"/>
                </a:solidFill>
                <a:latin typeface="Times New Roman" pitchFamily="18" charset="0"/>
                <a:cs typeface="Times New Roman" pitchFamily="18" charset="0"/>
              </a:rPr>
              <a:t>Вязкость</a:t>
            </a:r>
          </a:p>
        </p:txBody>
      </p:sp>
      <p:sp>
        <p:nvSpPr>
          <p:cNvPr id="40963" name="Прямоугольник 6"/>
          <p:cNvSpPr>
            <a:spLocks noChangeArrowheads="1"/>
          </p:cNvSpPr>
          <p:nvPr/>
        </p:nvSpPr>
        <p:spPr bwMode="auto">
          <a:xfrm>
            <a:off x="493713" y="1770063"/>
            <a:ext cx="8461375" cy="415448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Жидкость - агрегатное состояние вещества, занимающее промежуточное положение между его твёрдым и газообразным состояниями.</a:t>
            </a:r>
          </a:p>
          <a:p>
            <a:pPr eaLnBrk="1" hangingPunct="1"/>
            <a:r>
              <a:rPr lang="ru-RU" sz="2400">
                <a:latin typeface="Times New Roman" pitchFamily="18" charset="0"/>
                <a:cs typeface="Times New Roman" pitchFamily="18" charset="0"/>
              </a:rPr>
              <a:t>Самая распространённая жидкость на Земле - вода. Её твёрдое состояние - лёд, а газообразное - пар.</a:t>
            </a:r>
          </a:p>
          <a:p>
            <a:pPr eaLnBrk="1" hangingPunct="1"/>
            <a:endParaRPr lang="ru-RU" sz="2400">
              <a:latin typeface="Times New Roman" pitchFamily="18" charset="0"/>
              <a:cs typeface="Times New Roman" pitchFamily="18" charset="0"/>
            </a:endParaRPr>
          </a:p>
          <a:p>
            <a:pPr eaLnBrk="1" hangingPunct="1"/>
            <a:r>
              <a:rPr lang="ru-RU" sz="2400">
                <a:latin typeface="Times New Roman" pitchFamily="18" charset="0"/>
                <a:cs typeface="Times New Roman" pitchFamily="18" charset="0"/>
              </a:rPr>
              <a:t>Основным </a:t>
            </a:r>
            <a:r>
              <a:rPr lang="ru-RU" sz="2400" b="1">
                <a:latin typeface="Times New Roman" pitchFamily="18" charset="0"/>
                <a:cs typeface="Times New Roman" pitchFamily="18" charset="0"/>
              </a:rPr>
              <a:t>свойством</a:t>
            </a:r>
            <a:r>
              <a:rPr lang="ru-RU" sz="2400">
                <a:latin typeface="Times New Roman" pitchFamily="18" charset="0"/>
                <a:cs typeface="Times New Roman" pitchFamily="18" charset="0"/>
              </a:rPr>
              <a:t> </a:t>
            </a:r>
            <a:r>
              <a:rPr lang="ru-RU" sz="2400" b="1">
                <a:latin typeface="Times New Roman" pitchFamily="18" charset="0"/>
                <a:cs typeface="Times New Roman" pitchFamily="18" charset="0"/>
              </a:rPr>
              <a:t>жидкости</a:t>
            </a:r>
            <a:r>
              <a:rPr lang="ru-RU" sz="2400">
                <a:latin typeface="Times New Roman" pitchFamily="18" charset="0"/>
                <a:cs typeface="Times New Roman" pitchFamily="18" charset="0"/>
              </a:rPr>
              <a:t>, отличающим ее от веществ, находящихся в других агрегатных состояниях, является способность неограниченно менять форму под действием касательных механических напряжений, даже сколь угодно малых, практически сохраняя при этом объем</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sp>
        <p:nvSpPr>
          <p:cNvPr id="41987" name="Номер слайда 2"/>
          <p:cNvSpPr>
            <a:spLocks noGrp="1"/>
          </p:cNvSpPr>
          <p:nvPr>
            <p:ph type="sldNum" sz="quarter" idx="12"/>
          </p:nvPr>
        </p:nvSpPr>
        <p:spPr bwMode="auto">
          <a:noFill/>
          <a:ln>
            <a:miter lim="800000"/>
            <a:headEnd/>
            <a:tailEnd/>
          </a:ln>
        </p:spPr>
        <p:txBody>
          <a:bodyPr/>
          <a:lstStyle/>
          <a:p>
            <a:fld id="{0218969C-0445-45B6-8492-EF32DB8CC8BE}" type="slidenum">
              <a:rPr lang="ru-RU" altLang="en-US"/>
              <a:pPr/>
              <a:t>42</a:t>
            </a:fld>
            <a:endParaRPr lang="ru-RU" altLang="en-US"/>
          </a:p>
        </p:txBody>
      </p:sp>
      <p:pic>
        <p:nvPicPr>
          <p:cNvPr id="41988" name="Picture 2" descr="D:\Скан для лек 4 Реальн газы Жижк Та тела\Физич свойства жидкости.jpg"/>
          <p:cNvPicPr>
            <a:picLocks noChangeAspect="1" noChangeArrowheads="1"/>
          </p:cNvPicPr>
          <p:nvPr/>
        </p:nvPicPr>
        <p:blipFill>
          <a:blip r:embed="rId2" cstate="print"/>
          <a:srcRect/>
          <a:stretch>
            <a:fillRect/>
          </a:stretch>
        </p:blipFill>
        <p:spPr bwMode="auto">
          <a:xfrm>
            <a:off x="211138" y="381000"/>
            <a:ext cx="8778875" cy="59229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pPr algn="just"/>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400" smtClean="0">
                <a:latin typeface="Times New Roman" pitchFamily="18" charset="0"/>
                <a:cs typeface="Times New Roman" pitchFamily="18" charset="0"/>
              </a:rPr>
              <a:t>Вязкость - важная характеристика жидкостей. Её учитывают в различных технологических процессах, например, когда по трубопроводам необходимо перекачивать жидкость. Вязкость жидкости измеряют с помощью прибора, называемого </a:t>
            </a:r>
            <a:r>
              <a:rPr lang="ru-RU" sz="2400" b="1" i="1" smtClean="0">
                <a:latin typeface="Times New Roman" pitchFamily="18" charset="0"/>
                <a:cs typeface="Times New Roman" pitchFamily="18" charset="0"/>
              </a:rPr>
              <a:t>вискозиметром.</a:t>
            </a:r>
            <a:r>
              <a:rPr lang="ru-RU" sz="2400" smtClean="0">
                <a:latin typeface="Times New Roman" pitchFamily="18" charset="0"/>
                <a:cs typeface="Times New Roman" pitchFamily="18" charset="0"/>
              </a:rPr>
              <a:t> Самым простым считается </a:t>
            </a:r>
            <a:r>
              <a:rPr lang="ru-RU" sz="2400" i="1" smtClean="0">
                <a:latin typeface="Times New Roman" pitchFamily="18" charset="0"/>
                <a:cs typeface="Times New Roman" pitchFamily="18" charset="0"/>
              </a:rPr>
              <a:t>капиллярный вискозиметр</a:t>
            </a:r>
            <a:r>
              <a:rPr lang="ru-RU" sz="2400" smtClean="0">
                <a:latin typeface="Times New Roman" pitchFamily="18" charset="0"/>
                <a:cs typeface="Times New Roman" pitchFamily="18" charset="0"/>
              </a:rPr>
              <a:t>. Принцип его действия не сложен. Подсчитывается время, за которое заданный объём жидкости протекает через тонкую трубочку (капилляр) под воздействием разности давлений на его концах. Так как известны диаметр и длина капилляра, разность давлений, то можно произвести расчёты на основании</a:t>
            </a:r>
          </a:p>
        </p:txBody>
      </p:sp>
      <p:sp>
        <p:nvSpPr>
          <p:cNvPr id="43011" name="Номер слайда 2"/>
          <p:cNvSpPr>
            <a:spLocks noGrp="1"/>
          </p:cNvSpPr>
          <p:nvPr>
            <p:ph type="sldNum" sz="quarter" idx="12"/>
          </p:nvPr>
        </p:nvSpPr>
        <p:spPr bwMode="auto">
          <a:noFill/>
          <a:ln>
            <a:miter lim="800000"/>
            <a:headEnd/>
            <a:tailEnd/>
          </a:ln>
        </p:spPr>
        <p:txBody>
          <a:bodyPr/>
          <a:lstStyle/>
          <a:p>
            <a:fld id="{7F99BD9D-141D-4922-BC0D-0003C743AF89}" type="slidenum">
              <a:rPr lang="ru-RU" altLang="en-US"/>
              <a:pPr/>
              <a:t>43</a:t>
            </a:fld>
            <a:endParaRPr lang="ru-RU"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z="2400" smtClean="0">
                <a:latin typeface="Times New Roman" pitchFamily="18" charset="0"/>
                <a:cs typeface="Times New Roman" pitchFamily="18" charset="0"/>
              </a:rPr>
              <a:t>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Так как известны диаметр и длина капилляра, разность давлений, то можно произвести расчёты на основании </a:t>
            </a:r>
            <a:r>
              <a:rPr lang="ru-RU" sz="2400" b="1" smtClean="0">
                <a:latin typeface="Times New Roman" pitchFamily="18" charset="0"/>
                <a:cs typeface="Times New Roman" pitchFamily="18" charset="0"/>
              </a:rPr>
              <a:t>закона Пуазейля</a:t>
            </a:r>
            <a:r>
              <a:rPr lang="ru-RU" sz="2400" smtClean="0">
                <a:latin typeface="Times New Roman" pitchFamily="18" charset="0"/>
                <a:cs typeface="Times New Roman" pitchFamily="18" charset="0"/>
              </a:rPr>
              <a:t>, согласно которому проходящий в секунду объём жидкости (секундный объёмный расход) прямо пропорционален перепаду давления на единицу длины трубы и четвертой степени её радиуса и обратно пропорционален коэффициенту вязкости жидкости.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где </a:t>
            </a:r>
            <a:r>
              <a:rPr lang="ru-RU" sz="2400" b="1" i="1" smtClean="0">
                <a:latin typeface="Times New Roman" pitchFamily="18" charset="0"/>
                <a:cs typeface="Times New Roman" pitchFamily="18" charset="0"/>
              </a:rPr>
              <a:t>Q</a:t>
            </a:r>
            <a:r>
              <a:rPr lang="ru-RU" sz="2400" smtClean="0">
                <a:latin typeface="Times New Roman" pitchFamily="18" charset="0"/>
                <a:cs typeface="Times New Roman" pitchFamily="18" charset="0"/>
              </a:rPr>
              <a:t> - секундный расход жидкости, м</a:t>
            </a:r>
            <a:r>
              <a:rPr lang="ru-RU" sz="2400" baseline="30000" smtClean="0">
                <a:latin typeface="Times New Roman" pitchFamily="18" charset="0"/>
                <a:cs typeface="Times New Roman" pitchFamily="18" charset="0"/>
              </a:rPr>
              <a:t>3</a:t>
            </a:r>
            <a:r>
              <a:rPr lang="ru-RU" sz="2400" smtClean="0">
                <a:latin typeface="Times New Roman" pitchFamily="18" charset="0"/>
                <a:cs typeface="Times New Roman" pitchFamily="18" charset="0"/>
              </a:rPr>
              <a:t>/с;</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р</a:t>
            </a:r>
            <a:r>
              <a:rPr lang="ru-RU" sz="2400" b="1" i="1" baseline="-25000" smtClean="0">
                <a:latin typeface="Times New Roman" pitchFamily="18" charset="0"/>
                <a:cs typeface="Times New Roman" pitchFamily="18" charset="0"/>
              </a:rPr>
              <a:t>1</a:t>
            </a:r>
            <a:r>
              <a:rPr lang="ru-RU" sz="2400" b="1" i="1" smtClean="0">
                <a:latin typeface="Times New Roman" pitchFamily="18" charset="0"/>
                <a:cs typeface="Times New Roman" pitchFamily="18" charset="0"/>
              </a:rPr>
              <a:t> - р</a:t>
            </a:r>
            <a:r>
              <a:rPr lang="ru-RU" sz="2400" b="1" i="1" baseline="-25000" smtClean="0">
                <a:latin typeface="Times New Roman" pitchFamily="18" charset="0"/>
                <a:cs typeface="Times New Roman" pitchFamily="18" charset="0"/>
              </a:rPr>
              <a:t>2</a:t>
            </a:r>
            <a:r>
              <a:rPr lang="ru-RU" sz="2400" smtClean="0">
                <a:latin typeface="Times New Roman" pitchFamily="18" charset="0"/>
                <a:cs typeface="Times New Roman" pitchFamily="18" charset="0"/>
              </a:rPr>
              <a:t> = </a:t>
            </a:r>
            <a:r>
              <a:rPr lang="ru-RU" sz="2400" b="1" i="1" smtClean="0">
                <a:latin typeface="Times New Roman" pitchFamily="18" charset="0"/>
                <a:cs typeface="Times New Roman" pitchFamily="18" charset="0"/>
              </a:rPr>
              <a:t>∆р</a:t>
            </a:r>
            <a:r>
              <a:rPr lang="ru-RU" sz="2400" smtClean="0">
                <a:latin typeface="Times New Roman" pitchFamily="18" charset="0"/>
                <a:cs typeface="Times New Roman" pitchFamily="18" charset="0"/>
              </a:rPr>
              <a:t> - перепад давлений на концах капилляра, Па;</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R</a:t>
            </a:r>
            <a:r>
              <a:rPr lang="ru-RU" sz="2400" smtClean="0">
                <a:latin typeface="Times New Roman" pitchFamily="18" charset="0"/>
                <a:cs typeface="Times New Roman" pitchFamily="18" charset="0"/>
              </a:rPr>
              <a:t> - радиус капилляра, м;</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d</a:t>
            </a:r>
            <a:r>
              <a:rPr lang="ru-RU" sz="2400" smtClean="0">
                <a:latin typeface="Times New Roman" pitchFamily="18" charset="0"/>
                <a:cs typeface="Times New Roman" pitchFamily="18" charset="0"/>
              </a:rPr>
              <a:t> - диаметр капилляра, м;</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ƞ </a:t>
            </a:r>
            <a:r>
              <a:rPr lang="ru-RU" sz="2400" smtClean="0">
                <a:latin typeface="Times New Roman" pitchFamily="18" charset="0"/>
                <a:cs typeface="Times New Roman" pitchFamily="18" charset="0"/>
              </a:rPr>
              <a:t>- коэффициент динамической вязкости, Па/с;</a:t>
            </a:r>
            <a:br>
              <a:rPr lang="ru-RU" sz="2400" smtClean="0">
                <a:latin typeface="Times New Roman" pitchFamily="18" charset="0"/>
                <a:cs typeface="Times New Roman" pitchFamily="18" charset="0"/>
              </a:rPr>
            </a:br>
            <a:r>
              <a:rPr lang="ru-RU" sz="2400" b="1" i="1" smtClean="0">
                <a:latin typeface="Times New Roman" pitchFamily="18" charset="0"/>
                <a:cs typeface="Times New Roman" pitchFamily="18" charset="0"/>
              </a:rPr>
              <a:t>l</a:t>
            </a:r>
            <a:r>
              <a:rPr lang="ru-RU" sz="2400" smtClean="0">
                <a:latin typeface="Times New Roman" pitchFamily="18" charset="0"/>
                <a:cs typeface="Times New Roman" pitchFamily="18" charset="0"/>
              </a:rPr>
              <a:t> - длина капилляра, м.</a:t>
            </a:r>
          </a:p>
        </p:txBody>
      </p:sp>
      <p:sp>
        <p:nvSpPr>
          <p:cNvPr id="44035" name="Номер слайда 2"/>
          <p:cNvSpPr>
            <a:spLocks noGrp="1"/>
          </p:cNvSpPr>
          <p:nvPr>
            <p:ph type="sldNum" sz="quarter" idx="12"/>
          </p:nvPr>
        </p:nvSpPr>
        <p:spPr bwMode="auto">
          <a:noFill/>
          <a:ln>
            <a:miter lim="800000"/>
            <a:headEnd/>
            <a:tailEnd/>
          </a:ln>
        </p:spPr>
        <p:txBody>
          <a:bodyPr/>
          <a:lstStyle/>
          <a:p>
            <a:fld id="{C6C8D739-EFD6-4226-829F-11E5026E66E0}" type="slidenum">
              <a:rPr lang="ru-RU" altLang="en-US"/>
              <a:pPr/>
              <a:t>44</a:t>
            </a:fld>
            <a:endParaRPr lang="ru-RU" altLang="en-US"/>
          </a:p>
        </p:txBody>
      </p:sp>
      <p:pic>
        <p:nvPicPr>
          <p:cNvPr id="44036" name="Picture 2" descr="D:\Скан для лек 4 Реальн газы Жижк Та тела\Формула Пуазейля.jpg"/>
          <p:cNvPicPr>
            <a:picLocks noChangeAspect="1" noChangeArrowheads="1"/>
          </p:cNvPicPr>
          <p:nvPr/>
        </p:nvPicPr>
        <p:blipFill>
          <a:blip r:embed="rId2" cstate="print"/>
          <a:srcRect/>
          <a:stretch>
            <a:fillRect/>
          </a:stretch>
        </p:blipFill>
        <p:spPr bwMode="auto">
          <a:xfrm>
            <a:off x="2298700" y="3055938"/>
            <a:ext cx="5033963" cy="90646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sz="2800" smtClean="0">
                <a:solidFill>
                  <a:srgbClr val="FF0000"/>
                </a:solidFill>
                <a:latin typeface="Times New Roman" pitchFamily="18" charset="0"/>
                <a:cs typeface="Times New Roman" pitchFamily="18" charset="0"/>
              </a:rPr>
              <a:t>Поверхностное натяжение</a:t>
            </a:r>
            <a:endParaRPr lang="ru-RU" sz="2800" smtClean="0">
              <a:solidFill>
                <a:srgbClr val="FF0000"/>
              </a:solidFill>
            </a:endParaRPr>
          </a:p>
        </p:txBody>
      </p:sp>
      <p:sp>
        <p:nvSpPr>
          <p:cNvPr id="45059" name="Номер слайда 2"/>
          <p:cNvSpPr>
            <a:spLocks noGrp="1"/>
          </p:cNvSpPr>
          <p:nvPr>
            <p:ph type="sldNum" sz="quarter" idx="12"/>
          </p:nvPr>
        </p:nvSpPr>
        <p:spPr bwMode="auto">
          <a:noFill/>
          <a:ln>
            <a:miter lim="800000"/>
            <a:headEnd/>
            <a:tailEnd/>
          </a:ln>
        </p:spPr>
        <p:txBody>
          <a:bodyPr/>
          <a:lstStyle/>
          <a:p>
            <a:fld id="{0669D21D-BB6B-4C52-9E37-E59312D26D2E}" type="slidenum">
              <a:rPr lang="ru-RU" altLang="en-US"/>
              <a:pPr/>
              <a:t>45</a:t>
            </a:fld>
            <a:endParaRPr lang="ru-RU" altLang="en-US"/>
          </a:p>
        </p:txBody>
      </p:sp>
      <p:sp>
        <p:nvSpPr>
          <p:cNvPr id="45060" name="Прямоугольник 3"/>
          <p:cNvSpPr>
            <a:spLocks noChangeArrowheads="1"/>
          </p:cNvSpPr>
          <p:nvPr/>
        </p:nvSpPr>
        <p:spPr bwMode="auto">
          <a:xfrm>
            <a:off x="581025" y="1233488"/>
            <a:ext cx="8156575" cy="30480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Явление поверхностного натяжения мы наблюдаем каждый раз, когда вода медленно капает из водопроводного крана. Сначала мы видим тонкую прозрачную плёнку, которая растягивается под тяжестью воды. Но она не рвётся, а охватывает небольшое количество воды и образует капельку, падающую из крана. Её создают силы поверхностного натяжения, которые стягивают воду в маленькое подобие шара.</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endParaRPr lang="ru-RU" sz="3200" smtClean="0">
              <a:latin typeface="Times New Roman" pitchFamily="18" charset="0"/>
              <a:cs typeface="Times New Roman" pitchFamily="18" charset="0"/>
            </a:endParaRPr>
          </a:p>
        </p:txBody>
      </p:sp>
      <p:pic>
        <p:nvPicPr>
          <p:cNvPr id="46083" name="Picture 7"/>
          <p:cNvPicPr>
            <a:picLocks noChangeAspect="1" noChangeArrowheads="1"/>
          </p:cNvPicPr>
          <p:nvPr/>
        </p:nvPicPr>
        <p:blipFill>
          <a:blip r:embed="rId2" cstate="print"/>
          <a:srcRect/>
          <a:stretch>
            <a:fillRect/>
          </a:stretch>
        </p:blipFill>
        <p:spPr bwMode="auto">
          <a:xfrm>
            <a:off x="4821238" y="2047875"/>
            <a:ext cx="461962" cy="315913"/>
          </a:xfrm>
          <a:prstGeom prst="rect">
            <a:avLst/>
          </a:prstGeom>
          <a:noFill/>
          <a:ln w="9525">
            <a:noFill/>
            <a:miter lim="800000"/>
            <a:headEnd/>
            <a:tailEnd/>
          </a:ln>
        </p:spPr>
      </p:pic>
      <p:pic>
        <p:nvPicPr>
          <p:cNvPr id="46084" name="Picture 2" descr="D:\Скан для лек 4 Реальн газы Жижк Та тела\Опред пов натяж.jpg"/>
          <p:cNvPicPr>
            <a:picLocks noChangeAspect="1" noChangeArrowheads="1"/>
          </p:cNvPicPr>
          <p:nvPr/>
        </p:nvPicPr>
        <p:blipFill>
          <a:blip r:embed="rId3" cstate="print"/>
          <a:srcRect/>
          <a:stretch>
            <a:fillRect/>
          </a:stretch>
        </p:blipFill>
        <p:spPr bwMode="auto">
          <a:xfrm>
            <a:off x="690563" y="1262063"/>
            <a:ext cx="7988300" cy="33258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Номер слайда 2"/>
          <p:cNvSpPr>
            <a:spLocks noGrp="1"/>
          </p:cNvSpPr>
          <p:nvPr>
            <p:ph type="sldNum" sz="quarter" idx="12"/>
          </p:nvPr>
        </p:nvSpPr>
        <p:spPr bwMode="auto">
          <a:noFill/>
          <a:ln>
            <a:miter lim="800000"/>
            <a:headEnd/>
            <a:tailEnd/>
          </a:ln>
        </p:spPr>
        <p:txBody>
          <a:bodyPr/>
          <a:lstStyle/>
          <a:p>
            <a:fld id="{D1531B99-D149-4AF4-BF52-BC33C6C777D8}" type="slidenum">
              <a:rPr lang="ru-RU" altLang="en-US"/>
              <a:pPr/>
              <a:t>47</a:t>
            </a:fld>
            <a:endParaRPr lang="ru-RU" altLang="en-US"/>
          </a:p>
        </p:txBody>
      </p:sp>
      <p:pic>
        <p:nvPicPr>
          <p:cNvPr id="47108" name="Picture 2" descr="D:\Скан для лек 4 Реальн газы Жижк Та тела\Табл данных поверх натяж.jpg"/>
          <p:cNvPicPr>
            <a:picLocks noChangeAspect="1" noChangeArrowheads="1"/>
          </p:cNvPicPr>
          <p:nvPr/>
        </p:nvPicPr>
        <p:blipFill>
          <a:blip r:embed="rId2" cstate="print"/>
          <a:srcRect/>
          <a:stretch>
            <a:fillRect/>
          </a:stretch>
        </p:blipFill>
        <p:spPr bwMode="auto">
          <a:xfrm>
            <a:off x="1450975" y="155576"/>
            <a:ext cx="6169025" cy="2722562"/>
          </a:xfrm>
          <a:prstGeom prst="rect">
            <a:avLst/>
          </a:prstGeom>
          <a:noFill/>
          <a:ln w="9525">
            <a:noFill/>
            <a:miter lim="800000"/>
            <a:headEnd/>
            <a:tailEnd/>
          </a:ln>
        </p:spPr>
      </p:pic>
      <p:pic>
        <p:nvPicPr>
          <p:cNvPr id="47109" name="Picture 3" descr="D:\Скан для лек 4 Реальн газы Жижк Та тела\Рис пов натяж Монета в воде.jpg"/>
          <p:cNvPicPr>
            <a:picLocks noChangeAspect="1" noChangeArrowheads="1"/>
          </p:cNvPicPr>
          <p:nvPr/>
        </p:nvPicPr>
        <p:blipFill>
          <a:blip r:embed="rId3" cstate="print"/>
          <a:srcRect/>
          <a:stretch>
            <a:fillRect/>
          </a:stretch>
        </p:blipFill>
        <p:spPr bwMode="auto">
          <a:xfrm>
            <a:off x="1816100" y="2878138"/>
            <a:ext cx="5418138" cy="397986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3888" y="193675"/>
            <a:ext cx="7467600" cy="1066800"/>
          </a:xfrm>
        </p:spPr>
        <p:txBody>
          <a:bodyPr/>
          <a:lstStyle/>
          <a:p>
            <a:pPr eaLnBrk="1" hangingPunct="1"/>
            <a:r>
              <a:rPr lang="ru-RU" sz="2800" smtClean="0">
                <a:solidFill>
                  <a:srgbClr val="FF0000"/>
                </a:solidFill>
                <a:latin typeface="Times New Roman" pitchFamily="18" charset="0"/>
                <a:cs typeface="Times New Roman" pitchFamily="18" charset="0"/>
              </a:rPr>
              <a:t>Формула Лапласа</a:t>
            </a:r>
          </a:p>
        </p:txBody>
      </p:sp>
      <p:pic>
        <p:nvPicPr>
          <p:cNvPr id="48131" name="Picture 5"/>
          <p:cNvPicPr>
            <a:picLocks noChangeAspect="1" noChangeArrowheads="1"/>
          </p:cNvPicPr>
          <p:nvPr/>
        </p:nvPicPr>
        <p:blipFill>
          <a:blip r:embed="rId2" cstate="print"/>
          <a:srcRect/>
          <a:stretch>
            <a:fillRect/>
          </a:stretch>
        </p:blipFill>
        <p:spPr bwMode="auto">
          <a:xfrm>
            <a:off x="2447925" y="984250"/>
            <a:ext cx="3530600" cy="1023938"/>
          </a:xfrm>
          <a:prstGeom prst="rect">
            <a:avLst/>
          </a:prstGeom>
          <a:noFill/>
          <a:ln w="9525">
            <a:noFill/>
            <a:miter lim="800000"/>
            <a:headEnd/>
            <a:tailEnd/>
          </a:ln>
        </p:spPr>
      </p:pic>
      <p:pic>
        <p:nvPicPr>
          <p:cNvPr id="48132" name="Picture 6"/>
          <p:cNvPicPr>
            <a:picLocks noChangeAspect="1" noChangeArrowheads="1"/>
          </p:cNvPicPr>
          <p:nvPr/>
        </p:nvPicPr>
        <p:blipFill>
          <a:blip r:embed="rId3" cstate="print"/>
          <a:srcRect/>
          <a:stretch>
            <a:fillRect/>
          </a:stretch>
        </p:blipFill>
        <p:spPr bwMode="auto">
          <a:xfrm>
            <a:off x="962025" y="2209800"/>
            <a:ext cx="1435100" cy="479425"/>
          </a:xfrm>
          <a:prstGeom prst="rect">
            <a:avLst/>
          </a:prstGeom>
          <a:noFill/>
          <a:ln w="9525">
            <a:noFill/>
            <a:miter lim="800000"/>
            <a:headEnd/>
            <a:tailEnd/>
          </a:ln>
        </p:spPr>
      </p:pic>
      <p:sp>
        <p:nvSpPr>
          <p:cNvPr id="48133" name="TextBox 9"/>
          <p:cNvSpPr txBox="1">
            <a:spLocks noChangeArrowheads="1"/>
          </p:cNvSpPr>
          <p:nvPr/>
        </p:nvSpPr>
        <p:spPr bwMode="auto">
          <a:xfrm>
            <a:off x="604838" y="2187575"/>
            <a:ext cx="7918450" cy="2370138"/>
          </a:xfrm>
          <a:prstGeom prst="rect">
            <a:avLst/>
          </a:prstGeom>
          <a:noFill/>
          <a:ln w="9525">
            <a:noFill/>
            <a:miter lim="800000"/>
            <a:headEnd/>
            <a:tailEnd/>
          </a:ln>
        </p:spPr>
        <p:txBody>
          <a:bodyPr>
            <a:spAutoFit/>
          </a:bodyPr>
          <a:lstStyle/>
          <a:p>
            <a:pPr eaLnBrk="1" hangingPunct="1"/>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400" dirty="0">
                <a:latin typeface="Times New Roman" pitchFamily="18" charset="0"/>
                <a:cs typeface="Times New Roman" pitchFamily="18" charset="0"/>
              </a:rPr>
              <a:t>радиусы кривизны двух взаимно перпендикулярных нормальных сечений поверхности жидкости; радиус кривизны положителен, если центр кривизны находится внутри жидкости (выпуклый мениск), и отрицателен, если центр кривизны – вне жидкости (вогнутый мениск);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 поверхностное </a:t>
            </a:r>
            <a:r>
              <a:rPr lang="ru-RU" sz="2400" dirty="0" smtClean="0">
                <a:latin typeface="Times New Roman" pitchFamily="18" charset="0"/>
                <a:cs typeface="Times New Roman" pitchFamily="18" charset="0"/>
              </a:rPr>
              <a:t>натяжение</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8134" name="Picture 7"/>
          <p:cNvPicPr>
            <a:picLocks noChangeAspect="1" noChangeArrowheads="1"/>
          </p:cNvPicPr>
          <p:nvPr/>
        </p:nvPicPr>
        <p:blipFill>
          <a:blip r:embed="rId4" cstate="print"/>
          <a:srcRect/>
          <a:stretch>
            <a:fillRect/>
          </a:stretch>
        </p:blipFill>
        <p:spPr bwMode="auto">
          <a:xfrm>
            <a:off x="3302000" y="4046538"/>
            <a:ext cx="581025" cy="5111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58813" y="525463"/>
            <a:ext cx="7467600" cy="1611312"/>
          </a:xfrm>
        </p:spPr>
        <p:txBody>
          <a:bodyPr/>
          <a:lstStyle/>
          <a:p>
            <a:pPr eaLnBrk="1" hangingPunct="1"/>
            <a:r>
              <a:rPr lang="ru-RU" sz="2400" smtClean="0">
                <a:latin typeface="Times New Roman" pitchFamily="18" charset="0"/>
                <a:cs typeface="Times New Roman" pitchFamily="18" charset="0"/>
              </a:rPr>
              <a:t>Из формулы Лапласа следует, что избыточное давление в случае сферической поверхности можно определить по следующей формуле: </a:t>
            </a:r>
          </a:p>
        </p:txBody>
      </p:sp>
      <p:pic>
        <p:nvPicPr>
          <p:cNvPr id="49155" name="Picture 6"/>
          <p:cNvPicPr>
            <a:picLocks noChangeAspect="1" noChangeArrowheads="1"/>
          </p:cNvPicPr>
          <p:nvPr/>
        </p:nvPicPr>
        <p:blipFill>
          <a:blip r:embed="rId2" cstate="print"/>
          <a:srcRect/>
          <a:stretch>
            <a:fillRect/>
          </a:stretch>
        </p:blipFill>
        <p:spPr bwMode="auto">
          <a:xfrm>
            <a:off x="2616200" y="2366963"/>
            <a:ext cx="1847850" cy="105568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Музейные экспонаты  каменных тел</a:t>
            </a:r>
            <a:endParaRPr lang="ru-RU" sz="2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6C7A39F8-1D5B-4A76-9289-92F171804085}" type="slidenum">
              <a:rPr lang="ru-RU" altLang="en-US" smtClean="0"/>
              <a:pPr/>
              <a:t>5</a:t>
            </a:fld>
            <a:endParaRPr lang="ru-RU" altLang="en-US"/>
          </a:p>
        </p:txBody>
      </p:sp>
      <p:pic>
        <p:nvPicPr>
          <p:cNvPr id="4" name="Picture 2" descr="C:\Users\Admin\AppData\Local\Temp\Rar$DIa3960.40969\20240121_1539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4077" y="1965325"/>
            <a:ext cx="6832600" cy="384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3209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sz="2800" smtClean="0">
                <a:solidFill>
                  <a:srgbClr val="FF0000"/>
                </a:solidFill>
                <a:latin typeface="Times New Roman" pitchFamily="18" charset="0"/>
                <a:cs typeface="Times New Roman" pitchFamily="18" charset="0"/>
              </a:rPr>
              <a:t>Высота подъема жидкости в капиллярной трубке.</a:t>
            </a:r>
            <a:endParaRPr lang="ru-RU" sz="2800" smtClean="0">
              <a:solidFill>
                <a:srgbClr val="FF0000"/>
              </a:solidFill>
            </a:endParaRPr>
          </a:p>
        </p:txBody>
      </p:sp>
      <p:sp>
        <p:nvSpPr>
          <p:cNvPr id="50179" name="Номер слайда 2"/>
          <p:cNvSpPr>
            <a:spLocks noGrp="1"/>
          </p:cNvSpPr>
          <p:nvPr>
            <p:ph type="sldNum" sz="quarter" idx="12"/>
          </p:nvPr>
        </p:nvSpPr>
        <p:spPr bwMode="auto">
          <a:noFill/>
          <a:ln>
            <a:miter lim="800000"/>
            <a:headEnd/>
            <a:tailEnd/>
          </a:ln>
        </p:spPr>
        <p:txBody>
          <a:bodyPr/>
          <a:lstStyle/>
          <a:p>
            <a:fld id="{2372FFE9-0E76-4CA4-816F-23829EB7814C}" type="slidenum">
              <a:rPr lang="ru-RU" altLang="en-US"/>
              <a:pPr/>
              <a:t>50</a:t>
            </a:fld>
            <a:endParaRPr lang="ru-RU" altLang="en-US"/>
          </a:p>
        </p:txBody>
      </p:sp>
      <p:sp>
        <p:nvSpPr>
          <p:cNvPr id="50180" name="Прямоугольник 3"/>
          <p:cNvSpPr>
            <a:spLocks noChangeArrowheads="1"/>
          </p:cNvSpPr>
          <p:nvPr/>
        </p:nvSpPr>
        <p:spPr bwMode="auto">
          <a:xfrm>
            <a:off x="377825" y="1582738"/>
            <a:ext cx="6537325" cy="415448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Ещё одна интересная особенность жидкости - </a:t>
            </a:r>
            <a:r>
              <a:rPr lang="ru-RU" sz="2400" b="1" i="1">
                <a:latin typeface="Times New Roman" pitchFamily="18" charset="0"/>
                <a:cs typeface="Times New Roman" pitchFamily="18" charset="0"/>
              </a:rPr>
              <a:t>капиллярный эффект</a:t>
            </a:r>
            <a:r>
              <a:rPr lang="ru-RU" sz="2400">
                <a:latin typeface="Times New Roman" pitchFamily="18" charset="0"/>
                <a:cs typeface="Times New Roman" pitchFamily="18" charset="0"/>
              </a:rPr>
              <a:t>. Так называют её способность изменять свой уровень в трубках, узких сосудах, пористых телах.</a:t>
            </a:r>
          </a:p>
          <a:p>
            <a:pPr eaLnBrk="1" hangingPunct="1"/>
            <a:r>
              <a:rPr lang="ru-RU" sz="2400">
                <a:latin typeface="Times New Roman" pitchFamily="18" charset="0"/>
                <a:cs typeface="Times New Roman" pitchFamily="18" charset="0"/>
              </a:rPr>
              <a:t>Если опустить узкую стеклянную трубку (капилляр) в воду, то можно увидеть, как поднимается в ней водяной столбик. Чем уже трубка, тем выше столбик воды. Если опустить такую же трубку в жидкую ртуть, то высота столбика ртути окажется ниже уровня жидкости в сосуде.</a:t>
            </a:r>
          </a:p>
        </p:txBody>
      </p:sp>
      <p:pic>
        <p:nvPicPr>
          <p:cNvPr id="50181" name="Picture 2" descr="D:\Скан для лек 4 Реальн газы Жижк Та тела\Капилярность.jpg"/>
          <p:cNvPicPr>
            <a:picLocks noChangeAspect="1" noChangeArrowheads="1"/>
          </p:cNvPicPr>
          <p:nvPr/>
        </p:nvPicPr>
        <p:blipFill>
          <a:blip r:embed="rId2" cstate="print"/>
          <a:srcRect/>
          <a:stretch>
            <a:fillRect/>
          </a:stretch>
        </p:blipFill>
        <p:spPr bwMode="auto">
          <a:xfrm>
            <a:off x="6819900" y="2705100"/>
            <a:ext cx="2228850" cy="29146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sp>
        <p:nvSpPr>
          <p:cNvPr id="51203" name="Номер слайда 2"/>
          <p:cNvSpPr>
            <a:spLocks noGrp="1"/>
          </p:cNvSpPr>
          <p:nvPr>
            <p:ph type="sldNum" sz="quarter" idx="12"/>
          </p:nvPr>
        </p:nvSpPr>
        <p:spPr bwMode="auto">
          <a:noFill/>
          <a:ln>
            <a:miter lim="800000"/>
            <a:headEnd/>
            <a:tailEnd/>
          </a:ln>
        </p:spPr>
        <p:txBody>
          <a:bodyPr/>
          <a:lstStyle/>
          <a:p>
            <a:fld id="{4901B993-C217-4333-8E16-DE056729F305}" type="slidenum">
              <a:rPr lang="ru-RU" altLang="en-US"/>
              <a:pPr/>
              <a:t>51</a:t>
            </a:fld>
            <a:endParaRPr lang="ru-RU" altLang="en-US"/>
          </a:p>
        </p:txBody>
      </p:sp>
      <p:pic>
        <p:nvPicPr>
          <p:cNvPr id="51204" name="Picture 2" descr="D:\Скан для лек 4 Реальн газы Жижк Та тела\Вывод формулы поверхн.jpg"/>
          <p:cNvPicPr>
            <a:picLocks noChangeAspect="1" noChangeArrowheads="1"/>
          </p:cNvPicPr>
          <p:nvPr/>
        </p:nvPicPr>
        <p:blipFill>
          <a:blip r:embed="rId2" cstate="print"/>
          <a:srcRect/>
          <a:stretch>
            <a:fillRect/>
          </a:stretch>
        </p:blipFill>
        <p:spPr bwMode="auto">
          <a:xfrm>
            <a:off x="285750" y="363538"/>
            <a:ext cx="8786813" cy="62833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endParaRPr lang="ru-RU" smtClean="0"/>
          </a:p>
        </p:txBody>
      </p:sp>
      <p:sp>
        <p:nvSpPr>
          <p:cNvPr id="52227" name="Номер слайда 2"/>
          <p:cNvSpPr>
            <a:spLocks noGrp="1"/>
          </p:cNvSpPr>
          <p:nvPr>
            <p:ph type="sldNum" sz="quarter" idx="12"/>
          </p:nvPr>
        </p:nvSpPr>
        <p:spPr bwMode="auto">
          <a:noFill/>
          <a:ln>
            <a:miter lim="800000"/>
            <a:headEnd/>
            <a:tailEnd/>
          </a:ln>
        </p:spPr>
        <p:txBody>
          <a:bodyPr/>
          <a:lstStyle/>
          <a:p>
            <a:fld id="{74280426-5084-49DD-B735-E897F2A373C3}" type="slidenum">
              <a:rPr lang="ru-RU" altLang="en-US"/>
              <a:pPr/>
              <a:t>52</a:t>
            </a:fld>
            <a:endParaRPr lang="ru-RU" altLang="en-US"/>
          </a:p>
        </p:txBody>
      </p:sp>
      <p:sp>
        <p:nvSpPr>
          <p:cNvPr id="52228" name="Прямоугольник 3"/>
          <p:cNvSpPr>
            <a:spLocks noChangeArrowheads="1"/>
          </p:cNvSpPr>
          <p:nvPr/>
        </p:nvSpPr>
        <p:spPr bwMode="auto">
          <a:xfrm>
            <a:off x="536575" y="1166813"/>
            <a:ext cx="8288338" cy="3846512"/>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Жидкость в капиллярах способна подниматься по узкому каналу (капилляру) только в том случае, если она смачивает его стенки. Так происходит в грунте, песке, стеклянных трубках, по которым легко поднимается влага. По этой же причине пропитывается керосином фитиль в керосиновой лампе, полотенце впитывает влагу от мокрых рук, происходят различные химические процессы. В растениях по капиллярам поступают к листьям питательные вещества и влага. Благодаря капиллярному эффекту возможна жизнедеятельность живых организмов</a:t>
            </a:r>
            <a:r>
              <a:rPr lang="ru-RU" sz="2800">
                <a:latin typeface="Times New Roman" pitchFamily="18" charset="0"/>
                <a:cs typeface="Times New Roman" pitchFamily="18"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571500" y="92075"/>
            <a:ext cx="7947025" cy="768350"/>
          </a:xfrm>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3. Основы физики твердых тел.</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Свойства твердых тел.</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 физическим свойствам твердых тел относятся механические, тепловые, электрические, магнитные и оптические свойства. Их изучают, наблюдая, как ведет себя образец при изменении температуры, давления или объема, в условиях механических напряжений, электрических и магнитных полей, температурных градиентов, а также под воздействием различных излучений – света, рентгеновских лучей, пучков электронов, нейтронов.</a:t>
            </a:r>
          </a:p>
        </p:txBody>
      </p:sp>
      <p:sp>
        <p:nvSpPr>
          <p:cNvPr id="53251" name="Номер слайда 2"/>
          <p:cNvSpPr>
            <a:spLocks noGrp="1"/>
          </p:cNvSpPr>
          <p:nvPr>
            <p:ph type="sldNum" sz="quarter" idx="12"/>
          </p:nvPr>
        </p:nvSpPr>
        <p:spPr bwMode="auto">
          <a:noFill/>
          <a:ln>
            <a:miter lim="800000"/>
            <a:headEnd/>
            <a:tailEnd/>
          </a:ln>
        </p:spPr>
        <p:txBody>
          <a:bodyPr/>
          <a:lstStyle/>
          <a:p>
            <a:fld id="{1F5BD548-78DF-4212-A73E-0FD28A82D491}" type="slidenum">
              <a:rPr lang="ru-RU" altLang="en-US"/>
              <a:pPr/>
              <a:t>53</a:t>
            </a:fld>
            <a:endParaRPr lang="ru-RU"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r>
              <a:rPr lang="ru-RU" sz="2400" dirty="0" smtClean="0">
                <a:latin typeface="Times New Roman" panose="02020603050405020304" pitchFamily="18" charset="0"/>
                <a:cs typeface="Times New Roman" panose="02020603050405020304" pitchFamily="18" charset="0"/>
              </a:rPr>
              <a:t>Механические свойства твердых тел</a:t>
            </a:r>
          </a:p>
        </p:txBody>
      </p:sp>
      <p:sp>
        <p:nvSpPr>
          <p:cNvPr id="54275" name="Номер слайда 2"/>
          <p:cNvSpPr>
            <a:spLocks noGrp="1"/>
          </p:cNvSpPr>
          <p:nvPr>
            <p:ph type="sldNum" sz="quarter" idx="12"/>
          </p:nvPr>
        </p:nvSpPr>
        <p:spPr bwMode="auto">
          <a:noFill/>
          <a:ln>
            <a:miter lim="800000"/>
            <a:headEnd/>
            <a:tailEnd/>
          </a:ln>
        </p:spPr>
        <p:txBody>
          <a:bodyPr/>
          <a:lstStyle/>
          <a:p>
            <a:fld id="{2CDB1DE6-0E7E-45F8-A503-1E841849F2F8}" type="slidenum">
              <a:rPr lang="ru-RU" altLang="en-US"/>
              <a:pPr/>
              <a:t>54</a:t>
            </a:fld>
            <a:endParaRPr lang="ru-RU" altLang="en-US"/>
          </a:p>
        </p:txBody>
      </p:sp>
      <p:pic>
        <p:nvPicPr>
          <p:cNvPr id="54276" name="Picture 2" descr="F:\! Февр -июнь 22 г УЧЕБА\РЭА\Лекции\! Лекции Физ ч 1 Вторн с 18 10 час\10 Лек 12 апр 22 г Реал газы\Предел упругости.jpg"/>
          <p:cNvPicPr>
            <a:picLocks noChangeAspect="1" noChangeArrowheads="1"/>
          </p:cNvPicPr>
          <p:nvPr/>
        </p:nvPicPr>
        <p:blipFill>
          <a:blip r:embed="rId2" cstate="print"/>
          <a:srcRect/>
          <a:stretch>
            <a:fillRect/>
          </a:stretch>
        </p:blipFill>
        <p:spPr bwMode="auto">
          <a:xfrm>
            <a:off x="834289" y="1681163"/>
            <a:ext cx="7684560" cy="474786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2"/>
          <p:cNvSpPr>
            <a:spLocks noGrp="1"/>
          </p:cNvSpPr>
          <p:nvPr>
            <p:ph idx="1"/>
          </p:nvPr>
        </p:nvSpPr>
        <p:spPr>
          <a:xfrm>
            <a:off x="457200" y="1600200"/>
            <a:ext cx="8229600" cy="2771775"/>
          </a:xfrm>
        </p:spPr>
        <p:txBody>
          <a:bodyPr/>
          <a:lstStyle/>
          <a:p>
            <a:pPr marL="623888" indent="-514350" eaLnBrk="1" hangingPunct="1">
              <a:buFont typeface="Wingdings 3" pitchFamily="18" charset="2"/>
              <a:buNone/>
            </a:pPr>
            <a:endParaRPr lang="ru-RU" sz="2400" smtClean="0">
              <a:latin typeface="Times New Roman" pitchFamily="18" charset="0"/>
              <a:cs typeface="Times New Roman" pitchFamily="18" charset="0"/>
            </a:endParaRPr>
          </a:p>
          <a:p>
            <a:pPr marL="623888" indent="-514350" eaLnBrk="1" hangingPunct="1">
              <a:buFont typeface="Wingdings 3" pitchFamily="18" charset="2"/>
              <a:buNone/>
            </a:pPr>
            <a:r>
              <a:rPr lang="ru-RU" sz="2400" smtClean="0">
                <a:latin typeface="Times New Roman" pitchFamily="18" charset="0"/>
                <a:cs typeface="Times New Roman" pitchFamily="18" charset="0"/>
              </a:rPr>
              <a:t>	Наиболее характерной особенностью твердых тел, </a:t>
            </a:r>
          </a:p>
          <a:p>
            <a:pPr marL="623888" indent="-514350" eaLnBrk="1" hangingPunct="1">
              <a:buFont typeface="Wingdings 3" pitchFamily="18" charset="2"/>
              <a:buNone/>
            </a:pPr>
            <a:r>
              <a:rPr lang="ru-RU" sz="2400" smtClean="0">
                <a:latin typeface="Times New Roman" pitchFamily="18" charset="0"/>
                <a:cs typeface="Times New Roman" pitchFamily="18" charset="0"/>
              </a:rPr>
              <a:t>	отличающих их, как агрегатное состояние вещества от других агрегатных состояний, является сохранение формы и объема. </a:t>
            </a:r>
          </a:p>
        </p:txBody>
      </p:sp>
      <p:sp>
        <p:nvSpPr>
          <p:cNvPr id="55299" name="Заголовок 1"/>
          <p:cNvSpPr>
            <a:spLocks noGrp="1"/>
          </p:cNvSpPr>
          <p:nvPr>
            <p:ph type="title"/>
          </p:nvPr>
        </p:nvSpPr>
        <p:spPr>
          <a:xfrm>
            <a:off x="255588" y="152400"/>
            <a:ext cx="8229600" cy="1143000"/>
          </a:xfrm>
        </p:spPr>
        <p:txBody>
          <a:bodyPr/>
          <a:lstStyle/>
          <a:p>
            <a:pPr eaLnBrk="1" hangingPunct="1"/>
            <a:endParaRPr lang="ru-RU" sz="2800" smtClean="0">
              <a:solidFill>
                <a:srgbClr val="FF0000"/>
              </a:solidFill>
              <a:latin typeface="Times New Roman" pitchFamily="18" charset="0"/>
              <a:cs typeface="Times New Roman" pitchFamily="18" charset="0"/>
            </a:endParaRPr>
          </a:p>
        </p:txBody>
      </p:sp>
      <p:pic>
        <p:nvPicPr>
          <p:cNvPr id="55300" name="Picture 2" descr="C:\Users\Владмир\Desktop\Новая папка (2)\250px-quartz_crystal.jpg"/>
          <p:cNvPicPr>
            <a:picLocks noChangeAspect="1" noChangeArrowheads="1"/>
          </p:cNvPicPr>
          <p:nvPr/>
        </p:nvPicPr>
        <p:blipFill>
          <a:blip r:embed="rId2" cstate="print"/>
          <a:srcRect/>
          <a:stretch>
            <a:fillRect/>
          </a:stretch>
        </p:blipFill>
        <p:spPr bwMode="auto">
          <a:xfrm>
            <a:off x="2219583" y="3676394"/>
            <a:ext cx="4311845" cy="288179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1"/>
          <p:cNvSpPr>
            <a:spLocks noGrp="1"/>
          </p:cNvSpPr>
          <p:nvPr>
            <p:ph idx="1"/>
          </p:nvPr>
        </p:nvSpPr>
        <p:spPr/>
        <p:txBody>
          <a:bodyPr/>
          <a:lstStyle/>
          <a:p>
            <a:pPr eaLnBrk="1" hangingPunct="1">
              <a:buFont typeface="Wingdings 3" pitchFamily="18" charset="2"/>
              <a:buNone/>
            </a:pPr>
            <a:r>
              <a:rPr lang="ru-RU" sz="2400" smtClean="0">
                <a:latin typeface="Times New Roman" pitchFamily="18" charset="0"/>
                <a:cs typeface="Times New Roman" pitchFamily="18" charset="0"/>
              </a:rPr>
              <a:t>	Этот показатель является важнейшей характеристикой твердых тел, которая также широко используется и на практике. По определению  ТКЛР равен относительному изменению линейных размеров образца </a:t>
            </a:r>
            <a:r>
              <a:rPr lang="en-US" sz="2400" smtClean="0">
                <a:latin typeface="Times New Roman" pitchFamily="18" charset="0"/>
                <a:cs typeface="Times New Roman" pitchFamily="18" charset="0"/>
              </a:rPr>
              <a:t>L</a:t>
            </a:r>
            <a:r>
              <a:rPr lang="ru-RU" sz="2400" smtClean="0">
                <a:latin typeface="Times New Roman" pitchFamily="18" charset="0"/>
                <a:cs typeface="Times New Roman" pitchFamily="18" charset="0"/>
              </a:rPr>
              <a:t> при повышении его температуры на 1K</a:t>
            </a:r>
            <a:r>
              <a:rPr lang="en-US" sz="2400" smtClean="0">
                <a:latin typeface="Times New Roman" pitchFamily="18" charset="0"/>
                <a:cs typeface="Times New Roman" pitchFamily="18" charset="0"/>
              </a:rPr>
              <a:t>.</a:t>
            </a:r>
            <a:endParaRPr lang="ru-RU" sz="2400" smtClean="0">
              <a:latin typeface="Times New Roman" pitchFamily="18" charset="0"/>
              <a:cs typeface="Times New Roman" pitchFamily="18" charset="0"/>
            </a:endParaRPr>
          </a:p>
        </p:txBody>
      </p:sp>
      <p:sp>
        <p:nvSpPr>
          <p:cNvPr id="56323" name="Заголовок 2"/>
          <p:cNvSpPr>
            <a:spLocks noGrp="1"/>
          </p:cNvSpPr>
          <p:nvPr>
            <p:ph type="title"/>
          </p:nvPr>
        </p:nvSpPr>
        <p:spPr/>
        <p:txBody>
          <a:bodyPr/>
          <a:lstStyle/>
          <a:p>
            <a:pPr eaLnBrk="1" hangingPunct="1"/>
            <a:r>
              <a:rPr lang="ru-RU" sz="2800" smtClean="0">
                <a:solidFill>
                  <a:srgbClr val="FF0000"/>
                </a:solidFill>
                <a:latin typeface="Times New Roman" pitchFamily="18" charset="0"/>
                <a:cs typeface="Times New Roman" pitchFamily="18" charset="0"/>
              </a:rPr>
              <a:t>Температурный коэффициент линейного расширения (ТКЛР).</a:t>
            </a:r>
          </a:p>
        </p:txBody>
      </p:sp>
      <p:pic>
        <p:nvPicPr>
          <p:cNvPr id="56324" name="Picture 2" descr="C:\Users\Владмир\Desktop\Новая папка (2)\66867_html_m735d44b2.gif"/>
          <p:cNvPicPr>
            <a:picLocks noChangeAspect="1" noChangeArrowheads="1"/>
          </p:cNvPicPr>
          <p:nvPr/>
        </p:nvPicPr>
        <p:blipFill>
          <a:blip r:embed="rId2" cstate="print"/>
          <a:srcRect l="42500" b="-1012"/>
          <a:stretch>
            <a:fillRect/>
          </a:stretch>
        </p:blipFill>
        <p:spPr bwMode="auto">
          <a:xfrm>
            <a:off x="4572000" y="3265488"/>
            <a:ext cx="1752600" cy="1219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Владмир\Desktop\Новая папка (2)\218647348.jpg"/>
          <p:cNvPicPr>
            <a:picLocks noChangeAspect="1" noChangeArrowheads="1"/>
          </p:cNvPicPr>
          <p:nvPr/>
        </p:nvPicPr>
        <p:blipFill>
          <a:blip r:embed="rId2" cstate="print"/>
          <a:srcRect/>
          <a:stretch>
            <a:fillRect/>
          </a:stretch>
        </p:blipFill>
        <p:spPr bwMode="auto">
          <a:xfrm>
            <a:off x="4937125" y="1020763"/>
            <a:ext cx="4038600" cy="4389437"/>
          </a:xfrm>
          <a:prstGeom prst="rect">
            <a:avLst/>
          </a:prstGeom>
          <a:noFill/>
          <a:ln w="9525">
            <a:noFill/>
            <a:miter lim="800000"/>
            <a:headEnd/>
            <a:tailEnd/>
          </a:ln>
        </p:spPr>
      </p:pic>
      <p:sp>
        <p:nvSpPr>
          <p:cNvPr id="3" name="Содержимое 2"/>
          <p:cNvSpPr>
            <a:spLocks noGrp="1"/>
          </p:cNvSpPr>
          <p:nvPr>
            <p:ph idx="1"/>
          </p:nvPr>
        </p:nvSpPr>
        <p:spPr>
          <a:xfrm>
            <a:off x="295275" y="390525"/>
            <a:ext cx="4410075" cy="5924550"/>
          </a:xfrm>
        </p:spPr>
        <p:txBody>
          <a:bodyPr>
            <a:normAutofit/>
          </a:bodyPr>
          <a:lstStyle/>
          <a:p>
            <a:pPr marL="624078" indent="-514350" eaLnBrk="1" fontAlgn="auto" hangingPunct="1">
              <a:spcAft>
                <a:spcPts val="0"/>
              </a:spcAft>
              <a:buFont typeface="Wingdings 3"/>
              <a:buNone/>
              <a:defRPr/>
            </a:pPr>
            <a:r>
              <a:rPr lang="ru-RU" sz="2400" b="1" i="1" dirty="0" smtClean="0">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Определение симметрии. </a:t>
            </a:r>
          </a:p>
          <a:p>
            <a:pPr marL="365760" indent="-256032" eaLnBrk="1" fontAlgn="auto" hangingPunct="1">
              <a:spcAft>
                <a:spcPts val="0"/>
              </a:spcAft>
              <a:buFont typeface="Wingdings 3"/>
              <a:buNone/>
              <a:defRPr/>
            </a:pPr>
            <a:r>
              <a:rPr lang="ru-RU" sz="2400" dirty="0" smtClean="0">
                <a:latin typeface="Times New Roman" pitchFamily="18" charset="0"/>
                <a:cs typeface="Times New Roman" pitchFamily="18" charset="0"/>
              </a:rPr>
              <a:t>	Под симметрией понимается способность твердого тела совмещаться с самим собой в результате его движения или воображаемых операций над его точками. Чем большим числом  способов такое совмещение возможно, тем более симметричной является форма тела. </a:t>
            </a:r>
            <a:endParaRPr lang="ru-RU"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Владмир\Desktop\Новая папка (2)\image1_2.gif"/>
          <p:cNvPicPr>
            <a:picLocks noChangeAspect="1" noChangeArrowheads="1"/>
          </p:cNvPicPr>
          <p:nvPr/>
        </p:nvPicPr>
        <p:blipFill>
          <a:blip r:embed="rId2" cstate="print"/>
          <a:srcRect b="50121"/>
          <a:stretch>
            <a:fillRect/>
          </a:stretch>
        </p:blipFill>
        <p:spPr bwMode="auto">
          <a:xfrm>
            <a:off x="723900" y="3436938"/>
            <a:ext cx="7900988" cy="2752725"/>
          </a:xfrm>
          <a:prstGeom prst="rect">
            <a:avLst/>
          </a:prstGeom>
          <a:noFill/>
          <a:ln w="9525">
            <a:noFill/>
            <a:miter lim="800000"/>
            <a:headEnd/>
            <a:tailEnd/>
          </a:ln>
        </p:spPr>
      </p:pic>
      <p:sp>
        <p:nvSpPr>
          <p:cNvPr id="58371" name="Содержимое 2"/>
          <p:cNvSpPr>
            <a:spLocks noGrp="1"/>
          </p:cNvSpPr>
          <p:nvPr>
            <p:ph idx="1"/>
          </p:nvPr>
        </p:nvSpPr>
        <p:spPr>
          <a:xfrm>
            <a:off x="381000" y="152400"/>
            <a:ext cx="8229600" cy="3619500"/>
          </a:xfrm>
        </p:spPr>
        <p:txBody>
          <a:bodyPr/>
          <a:lstStyle/>
          <a:p>
            <a:pPr eaLnBrk="1" hangingPunct="1">
              <a:buFont typeface="Wingdings 3" pitchFamily="18" charset="2"/>
              <a:buNone/>
            </a:pPr>
            <a:r>
              <a:rPr lang="ru-RU" sz="2400" b="1" i="1" smtClean="0">
                <a:latin typeface="Times New Roman" pitchFamily="18" charset="0"/>
                <a:cs typeface="Times New Roman" pitchFamily="18" charset="0"/>
              </a:rPr>
              <a:t>Плоскость симметрии. </a:t>
            </a:r>
            <a:endParaRPr lang="en-US" sz="2400" b="1" i="1" smtClean="0">
              <a:latin typeface="Times New Roman" pitchFamily="18" charset="0"/>
              <a:cs typeface="Times New Roman" pitchFamily="18" charset="0"/>
            </a:endParaRPr>
          </a:p>
          <a:p>
            <a:pPr eaLnBrk="1" hangingPunct="1">
              <a:buFont typeface="Wingdings 3" pitchFamily="18" charset="2"/>
              <a:buNone/>
            </a:pPr>
            <a:r>
              <a:rPr lang="ru-RU" sz="2400" smtClean="0">
                <a:latin typeface="Times New Roman" pitchFamily="18" charset="0"/>
                <a:cs typeface="Times New Roman" pitchFamily="18" charset="0"/>
              </a:rPr>
              <a:t>	Если тело совмещается само с собой в результате зеркального отражения его точек в некоторой плоскости, то эта плоскость называется плоскостью симметрии тела. </a:t>
            </a:r>
            <a:endParaRPr lang="en-US" sz="2400" smtClean="0">
              <a:latin typeface="Times New Roman" pitchFamily="18" charset="0"/>
              <a:cs typeface="Times New Roman" pitchFamily="18" charset="0"/>
            </a:endParaRPr>
          </a:p>
          <a:p>
            <a:pPr eaLnBrk="1" hangingPunct="1">
              <a:buFont typeface="Wingdings 3" pitchFamily="18" charset="2"/>
              <a:buNone/>
            </a:pPr>
            <a:r>
              <a:rPr lang="ru-RU" sz="2400" b="1" i="1" smtClean="0">
                <a:latin typeface="Times New Roman" pitchFamily="18" charset="0"/>
                <a:cs typeface="Times New Roman" pitchFamily="18" charset="0"/>
              </a:rPr>
              <a:t>Центр симметрии</a:t>
            </a:r>
            <a:r>
              <a:rPr lang="ru-RU" sz="2400" smtClean="0">
                <a:latin typeface="Times New Roman" pitchFamily="18" charset="0"/>
                <a:cs typeface="Times New Roman" pitchFamily="18" charset="0"/>
              </a:rPr>
              <a:t>. </a:t>
            </a:r>
          </a:p>
          <a:p>
            <a:pPr eaLnBrk="1" hangingPunct="1">
              <a:buFont typeface="Wingdings 3" pitchFamily="18" charset="2"/>
              <a:buNone/>
            </a:pPr>
            <a:r>
              <a:rPr lang="ru-RU" sz="2400" smtClean="0">
                <a:latin typeface="Times New Roman" pitchFamily="18" charset="0"/>
                <a:cs typeface="Times New Roman" pitchFamily="18" charset="0"/>
              </a:rPr>
              <a:t>	Если тело совмещается с самим собой при инверсии относительно некоторой точки, то эти точки называются центром симметрии.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Владмир\Desktop\Новая папка (2)\47474_8.jpg"/>
          <p:cNvPicPr>
            <a:picLocks noChangeAspect="1" noChangeArrowheads="1"/>
          </p:cNvPicPr>
          <p:nvPr/>
        </p:nvPicPr>
        <p:blipFill>
          <a:blip r:embed="rId2" cstate="print"/>
          <a:srcRect/>
          <a:stretch>
            <a:fillRect/>
          </a:stretch>
        </p:blipFill>
        <p:spPr bwMode="auto">
          <a:xfrm>
            <a:off x="6296025" y="3036888"/>
            <a:ext cx="2676525" cy="3554412"/>
          </a:xfrm>
          <a:prstGeom prst="rect">
            <a:avLst/>
          </a:prstGeom>
          <a:noFill/>
          <a:ln w="9525">
            <a:noFill/>
            <a:miter lim="800000"/>
            <a:headEnd/>
            <a:tailEnd/>
          </a:ln>
        </p:spPr>
      </p:pic>
      <p:sp>
        <p:nvSpPr>
          <p:cNvPr id="59395" name="Содержимое 2"/>
          <p:cNvSpPr>
            <a:spLocks noGrp="1"/>
          </p:cNvSpPr>
          <p:nvPr>
            <p:ph idx="1"/>
          </p:nvPr>
        </p:nvSpPr>
        <p:spPr>
          <a:xfrm>
            <a:off x="171450" y="230188"/>
            <a:ext cx="6315075" cy="6172200"/>
          </a:xfrm>
        </p:spPr>
        <p:txBody>
          <a:bodyPr/>
          <a:lstStyle/>
          <a:p>
            <a:pPr marL="365125" indent="-255588" eaLnBrk="1" hangingPunct="1">
              <a:buFont typeface="Wingdings 3" pitchFamily="18" charset="2"/>
              <a:buNone/>
            </a:pPr>
            <a:r>
              <a:rPr lang="ru-RU" sz="2400" b="1" i="1" smtClean="0">
                <a:latin typeface="Times New Roman" pitchFamily="18" charset="0"/>
                <a:cs typeface="Times New Roman" pitchFamily="18" charset="0"/>
              </a:rPr>
              <a:t>Точечные группы симметрии.</a:t>
            </a:r>
          </a:p>
          <a:p>
            <a:pPr marL="365125" indent="-255588" eaLnBrk="1" hangingPunct="1">
              <a:buFont typeface="Wingdings 3" pitchFamily="18" charset="2"/>
              <a:buNone/>
            </a:pPr>
            <a:r>
              <a:rPr lang="ru-RU" sz="2400" b="1" i="1" smtClean="0">
                <a:latin typeface="Times New Roman" pitchFamily="18" charset="0"/>
                <a:cs typeface="Times New Roman" pitchFamily="18" charset="0"/>
              </a:rPr>
              <a:t>	</a:t>
            </a:r>
            <a:r>
              <a:rPr lang="ru-RU" sz="2400" smtClean="0">
                <a:latin typeface="Times New Roman" pitchFamily="18" charset="0"/>
                <a:cs typeface="Times New Roman" pitchFamily="18" charset="0"/>
              </a:rPr>
              <a:t>Совокупность элементов симметрии тела называется его группой симметрии. Рассмотренные элементы симметрии характерны тем, что они оставляют неподвижной по крайней мере одну точку тела. Соответствующие им группы симметрии называются  </a:t>
            </a:r>
            <a:r>
              <a:rPr lang="ru-RU" sz="2400" b="1" i="1" smtClean="0">
                <a:latin typeface="Times New Roman" pitchFamily="18" charset="0"/>
                <a:cs typeface="Times New Roman" pitchFamily="18" charset="0"/>
              </a:rPr>
              <a:t>точечными</a:t>
            </a:r>
            <a:r>
              <a:rPr lang="ru-RU" sz="2400" b="1" smtClean="0">
                <a:latin typeface="Times New Roman" pitchFamily="18" charset="0"/>
                <a:cs typeface="Times New Roman" pitchFamily="18" charset="0"/>
              </a:rPr>
              <a:t>.</a:t>
            </a:r>
            <a:endParaRPr lang="en-US" sz="2400" b="1" smtClean="0">
              <a:latin typeface="Times New Roman" pitchFamily="18" charset="0"/>
              <a:cs typeface="Times New Roman" pitchFamily="18" charset="0"/>
            </a:endParaRPr>
          </a:p>
          <a:p>
            <a:pPr marL="365125" indent="-255588" eaLnBrk="1" hangingPunct="1">
              <a:buFont typeface="Wingdings 3" pitchFamily="18" charset="2"/>
              <a:buNone/>
            </a:pPr>
            <a:r>
              <a:rPr lang="ru-RU" sz="2400" b="1" i="1" smtClean="0">
                <a:latin typeface="Times New Roman" pitchFamily="18" charset="0"/>
                <a:cs typeface="Times New Roman" pitchFamily="18" charset="0"/>
              </a:rPr>
              <a:t>Зеркальные изомеры. </a:t>
            </a:r>
            <a:endParaRPr lang="en-US" sz="2400" b="1" i="1"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	Два тела могут быть похожими друг на друга и могут быть совмещены друг с другом с помощью отражения в плоскости, однако, они не могут быть совмещены друг с другом никакими пространственными движениями. В качестве примера укажем на кисти человеческих рук.</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579438" y="671513"/>
            <a:ext cx="7467600" cy="4873625"/>
          </a:xfrm>
        </p:spPr>
        <p:txBody>
          <a:bodyPr/>
          <a:lstStyle/>
          <a:p>
            <a:pPr algn="ctr" eaLnBrk="1" hangingPunct="1">
              <a:buFont typeface="Arial" charset="0"/>
              <a:buNone/>
            </a:pPr>
            <a:r>
              <a:rPr lang="ru-RU" dirty="0" smtClean="0">
                <a:latin typeface="Times New Roman" pitchFamily="18" charset="0"/>
                <a:cs typeface="Times New Roman" pitchFamily="18" charset="0"/>
              </a:rPr>
              <a:t> 1. Реальные газы</a:t>
            </a:r>
          </a:p>
          <a:p>
            <a:pPr algn="ctr" eaLnBrk="1" hangingPunct="1">
              <a:buFont typeface="Arial" charset="0"/>
              <a:buNone/>
            </a:pPr>
            <a:r>
              <a:rPr lang="ru-RU" b="1"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Определение реальных газов</a:t>
            </a:r>
          </a:p>
          <a:p>
            <a:pPr algn="just" eaLnBrk="1" hangingPunct="1">
              <a:buNone/>
            </a:pPr>
            <a:r>
              <a:rPr lang="ru-RU" sz="2000" dirty="0" smtClean="0">
                <a:solidFill>
                  <a:srgbClr val="0070C0"/>
                </a:solidFill>
                <a:latin typeface="Times New Roman" panose="02020603050405020304" pitchFamily="18" charset="0"/>
                <a:cs typeface="Times New Roman" pitchFamily="18" charset="0"/>
              </a:rPr>
              <a:t>	</a:t>
            </a:r>
          </a:p>
          <a:p>
            <a:pPr algn="just" eaLnBrk="1" hangingPunct="1">
              <a:buNone/>
            </a:pPr>
            <a:r>
              <a:rPr lang="ru-RU" sz="2000" dirty="0">
                <a:solidFill>
                  <a:srgbClr val="0070C0"/>
                </a:solidFill>
                <a:latin typeface="Times New Roman" panose="02020603050405020304" pitchFamily="18" charset="0"/>
                <a:cs typeface="Times New Roman" pitchFamily="18" charset="0"/>
              </a:rPr>
              <a:t>	</a:t>
            </a:r>
            <a:r>
              <a:rPr lang="ru-RU" sz="2000" dirty="0" smtClean="0">
                <a:latin typeface="Times New Roman" pitchFamily="18" charset="0"/>
                <a:cs typeface="Times New Roman" pitchFamily="18" charset="0"/>
              </a:rPr>
              <a:t>Газы  – агрегатное состояние вещества, в котором его частицы не связаны или весьма слабо связаны силами взаимодействия и движутся свободно, заполняя весь предоставленный им объём. Вещество в газообразном состоянии широко распространено в природе. Газы образуют атмосферу Земли, в значительных количествах содержатся в твёрдых земных породах, растворены в воде океанов, морей и рек.</a:t>
            </a:r>
            <a:r>
              <a:rPr lang="ru-RU" sz="2000" dirty="0">
                <a:latin typeface="Times New Roman" panose="02020603050405020304" pitchFamily="18" charset="0"/>
                <a:cs typeface="Times New Roman" panose="02020603050405020304" pitchFamily="18" charset="0"/>
              </a:rPr>
              <a:t> Реальные газы отличаются от своей модели - идеальных газов - тем, что их молекулы имеют конечные размеры и между ними действуют силы притяжения (при значительных расстояниях между молекулами) и отталкивания (при сближении молекул друг с другом).</a:t>
            </a:r>
            <a:endParaRPr lang="ru-RU" sz="20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625150" y="274638"/>
            <a:ext cx="8061649" cy="863697"/>
          </a:xfrm>
        </p:spPr>
        <p:txBody>
          <a:bodyPr/>
          <a:lstStyle/>
          <a:p>
            <a:r>
              <a:rPr lang="ru-RU" sz="2400" dirty="0"/>
              <a:t>"Моно" значит "единственность". А "поли" - "множественность"</a:t>
            </a:r>
            <a:endParaRPr lang="ru-RU" sz="2400" dirty="0" smtClean="0">
              <a:latin typeface="Times New Roman" panose="02020603050405020304" pitchFamily="18" charset="0"/>
              <a:cs typeface="Times New Roman" panose="02020603050405020304" pitchFamily="18" charset="0"/>
            </a:endParaRPr>
          </a:p>
        </p:txBody>
      </p:sp>
      <p:sp>
        <p:nvSpPr>
          <p:cNvPr id="60419" name="Номер слайда 2"/>
          <p:cNvSpPr>
            <a:spLocks noGrp="1"/>
          </p:cNvSpPr>
          <p:nvPr>
            <p:ph type="sldNum" sz="quarter" idx="12"/>
          </p:nvPr>
        </p:nvSpPr>
        <p:spPr bwMode="auto">
          <a:noFill/>
          <a:ln>
            <a:miter lim="800000"/>
            <a:headEnd/>
            <a:tailEnd/>
          </a:ln>
        </p:spPr>
        <p:txBody>
          <a:bodyPr/>
          <a:lstStyle/>
          <a:p>
            <a:fld id="{26A95D1A-7C78-4F9E-88C5-FA57C6A75EE2}" type="slidenum">
              <a:rPr lang="ru-RU" altLang="en-US"/>
              <a:pPr/>
              <a:t>60</a:t>
            </a:fld>
            <a:endParaRPr lang="ru-RU" altLang="en-US"/>
          </a:p>
        </p:txBody>
      </p:sp>
      <p:pic>
        <p:nvPicPr>
          <p:cNvPr id="60420" name="Picture 2" descr="https://myslide.ru/documents_3/ee56e7e54764d7eb4b660d15ffc79841/img6.jpg"/>
          <p:cNvPicPr>
            <a:picLocks noChangeAspect="1" noChangeArrowheads="1"/>
          </p:cNvPicPr>
          <p:nvPr/>
        </p:nvPicPr>
        <p:blipFill>
          <a:blip r:embed="rId2" cstate="print"/>
          <a:srcRect/>
          <a:stretch>
            <a:fillRect/>
          </a:stretch>
        </p:blipFill>
        <p:spPr bwMode="auto">
          <a:xfrm>
            <a:off x="1036638" y="1441450"/>
            <a:ext cx="6894512" cy="51704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Владмир\Desktop\Новая папка (2)\resc_Cu.jpg"/>
          <p:cNvPicPr>
            <a:picLocks noChangeAspect="1" noChangeArrowheads="1"/>
          </p:cNvPicPr>
          <p:nvPr/>
        </p:nvPicPr>
        <p:blipFill>
          <a:blip r:embed="rId2" cstate="print"/>
          <a:srcRect/>
          <a:stretch>
            <a:fillRect/>
          </a:stretch>
        </p:blipFill>
        <p:spPr bwMode="auto">
          <a:xfrm>
            <a:off x="6651625" y="122238"/>
            <a:ext cx="2012950" cy="2101850"/>
          </a:xfrm>
          <a:prstGeom prst="rect">
            <a:avLst/>
          </a:prstGeom>
          <a:noFill/>
          <a:ln w="9525">
            <a:noFill/>
            <a:miter lim="800000"/>
            <a:headEnd/>
            <a:tailEnd/>
          </a:ln>
        </p:spPr>
      </p:pic>
      <p:sp>
        <p:nvSpPr>
          <p:cNvPr id="61443" name="Содержимое 2"/>
          <p:cNvSpPr>
            <a:spLocks noGrp="1"/>
          </p:cNvSpPr>
          <p:nvPr>
            <p:ph idx="1"/>
          </p:nvPr>
        </p:nvSpPr>
        <p:spPr>
          <a:xfrm>
            <a:off x="0" y="2366963"/>
            <a:ext cx="8077200" cy="3948112"/>
          </a:xfrm>
        </p:spPr>
        <p:txBody>
          <a:bodyPr/>
          <a:lstStyle/>
          <a:p>
            <a:pPr marL="365125" indent="-255588" eaLnBrk="1" hangingPunct="1">
              <a:buFont typeface="Wingdings 3" pitchFamily="18" charset="2"/>
              <a:buNone/>
            </a:pPr>
            <a:r>
              <a:rPr lang="ru-RU" sz="2400" smtClean="0">
                <a:latin typeface="Times New Roman" pitchFamily="18" charset="0"/>
                <a:cs typeface="Times New Roman" pitchFamily="18" charset="0"/>
              </a:rPr>
              <a:t>	Необходимость периодической структуры. Твердое состояние возникает при столь сильном взаимодействии между молекулами (атомами или ионами), что тепловое движение молекул не играет в структуре столь значительную роль, которую оно играет в жидкостях и особенно в газах. В результате этого молекулы располагаются друг относительно  друга в некоторых фиксированных с большой точностью положениях, осуществляя небольшие тепловые колебания около положений равновесия. </a:t>
            </a:r>
          </a:p>
        </p:txBody>
      </p:sp>
      <p:sp>
        <p:nvSpPr>
          <p:cNvPr id="61444" name="Заголовок 1"/>
          <p:cNvSpPr>
            <a:spLocks noGrp="1"/>
          </p:cNvSpPr>
          <p:nvPr>
            <p:ph type="title"/>
          </p:nvPr>
        </p:nvSpPr>
        <p:spPr>
          <a:xfrm>
            <a:off x="411163" y="296863"/>
            <a:ext cx="8229600" cy="1143000"/>
          </a:xfrm>
        </p:spPr>
        <p:txBody>
          <a:bodyPr/>
          <a:lstStyle/>
          <a:p>
            <a:pPr algn="l" eaLnBrk="1" hangingPunct="1"/>
            <a:r>
              <a:rPr lang="ru-RU" sz="2800" smtClean="0">
                <a:solidFill>
                  <a:srgbClr val="FF0000"/>
                </a:solidFill>
                <a:latin typeface="Times New Roman" pitchFamily="18" charset="0"/>
                <a:cs typeface="Times New Roman" pitchFamily="18" charset="0"/>
              </a:rPr>
              <a:t>Кристаллическая решетка</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457200" y="228600"/>
            <a:ext cx="8229600" cy="5778500"/>
          </a:xfrm>
        </p:spPr>
        <p:txBody>
          <a:bodyPr/>
          <a:lstStyle/>
          <a:p>
            <a:pPr marL="365125" indent="-255588" eaLnBrk="1" hangingPunct="1">
              <a:buFont typeface="Wingdings 3" pitchFamily="18" charset="2"/>
              <a:buNone/>
            </a:pPr>
            <a:r>
              <a:rPr lang="ru-RU" sz="2400" smtClean="0">
                <a:latin typeface="Times New Roman" pitchFamily="18" charset="0"/>
                <a:cs typeface="Times New Roman" pitchFamily="18" charset="0"/>
              </a:rPr>
              <a:t>	Взаимное расположение точек равновесия определяется условиями равновесия. Ясно, что если эти условия равновесия выполнены в некоторой области пространства и обусловили взаимное расположение молекул в этой области пространства, то они должны быть выполнены в другой области и, следовательно, должны обусловить аналогичное расположение молекул в другой области пространства. А это означает, что взаимное расположение молекул повторяется при переходе из одних областей пространства в другие, т.е. структура твердых тел периодическая. Она реализуется в виде  кристаллической решетки, а сами твердые тела являются кристаллами. Точки равновесия  составляющих кристаллы атомов, молекул или ионов называются узлами кристаллической решётки. </a:t>
            </a:r>
          </a:p>
          <a:p>
            <a:pPr marL="365125" indent="-255588" eaLnBrk="1" hangingPunct="1">
              <a:buFont typeface="Wingdings 3" pitchFamily="18" charset="2"/>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Владмир\Desktop\Новая папка (2)\760810.jpg"/>
          <p:cNvPicPr>
            <a:picLocks noChangeAspect="1" noChangeArrowheads="1"/>
          </p:cNvPicPr>
          <p:nvPr/>
        </p:nvPicPr>
        <p:blipFill>
          <a:blip r:embed="rId2" cstate="print"/>
          <a:srcRect/>
          <a:stretch>
            <a:fillRect/>
          </a:stretch>
        </p:blipFill>
        <p:spPr bwMode="auto">
          <a:xfrm>
            <a:off x="6081713" y="4227513"/>
            <a:ext cx="3062287" cy="2457450"/>
          </a:xfrm>
          <a:prstGeom prst="rect">
            <a:avLst/>
          </a:prstGeom>
          <a:noFill/>
          <a:ln w="9525">
            <a:noFill/>
            <a:miter lim="800000"/>
            <a:headEnd/>
            <a:tailEnd/>
          </a:ln>
        </p:spPr>
      </p:pic>
      <p:sp>
        <p:nvSpPr>
          <p:cNvPr id="63491" name="Содержимое 2"/>
          <p:cNvSpPr>
            <a:spLocks noGrp="1"/>
          </p:cNvSpPr>
          <p:nvPr>
            <p:ph idx="1"/>
          </p:nvPr>
        </p:nvSpPr>
        <p:spPr>
          <a:xfrm>
            <a:off x="0" y="228600"/>
            <a:ext cx="8963025" cy="3902075"/>
          </a:xfrm>
        </p:spPr>
        <p:txBody>
          <a:bodyPr/>
          <a:lstStyle/>
          <a:p>
            <a:pPr marL="365125" indent="-255588"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Примитивная решетка. </a:t>
            </a:r>
          </a:p>
          <a:p>
            <a:pPr marL="365125" indent="-255588" eaLnBrk="1" hangingPunct="1">
              <a:buFont typeface="Wingdings 3" pitchFamily="18" charset="2"/>
              <a:buNone/>
            </a:pPr>
            <a:r>
              <a:rPr lang="ru-RU" sz="2400" smtClean="0">
                <a:latin typeface="Times New Roman" pitchFamily="18" charset="0"/>
                <a:cs typeface="Times New Roman" pitchFamily="18" charset="0"/>
              </a:rPr>
              <a:t>	В результате периодичности структуры кристаллической </a:t>
            </a:r>
          </a:p>
          <a:p>
            <a:pPr marL="365125" indent="-255588" eaLnBrk="1" hangingPunct="1">
              <a:buFont typeface="Wingdings 3" pitchFamily="18" charset="2"/>
              <a:buNone/>
            </a:pPr>
            <a:r>
              <a:rPr lang="ru-RU" sz="2400" smtClean="0">
                <a:latin typeface="Times New Roman" pitchFamily="18" charset="0"/>
                <a:cs typeface="Times New Roman" pitchFamily="18" charset="0"/>
              </a:rPr>
              <a:t>	решетки должна существовать некоторая элементарная совокупность атомов, повторением которой во всех направлениях можно исчерпать  всю не ограниченную в пространстве решетку. Как элементарная совокупность атомов (для простоты выражений мы говорим об атомах, хотя это могут быть и молекулы, ионы), так и порождаемая  её повторением решетка, являются, вообще говоря, очень сложными образованиями. Поэтому всю решетку целесообразно разбить </a:t>
            </a:r>
          </a:p>
        </p:txBody>
      </p:sp>
      <p:sp>
        <p:nvSpPr>
          <p:cNvPr id="63492" name="Прямоугольник 1"/>
          <p:cNvSpPr>
            <a:spLocks noChangeArrowheads="1"/>
          </p:cNvSpPr>
          <p:nvPr/>
        </p:nvSpPr>
        <p:spPr bwMode="auto">
          <a:xfrm>
            <a:off x="409575" y="4006850"/>
            <a:ext cx="6667500" cy="2678113"/>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на некоторые, более простые подрешетки, каждая из которых была бы достаточно простой. Ясно, что эта подрешетка сама является решеткой. Наиболее простой решеткой является решетка, состоящая из параллелепипедов как элементарной совокупности атомов, повторением которой счерпывается вся решетка.</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Содержимое 2"/>
          <p:cNvSpPr>
            <a:spLocks noGrp="1"/>
          </p:cNvSpPr>
          <p:nvPr>
            <p:ph idx="1"/>
          </p:nvPr>
        </p:nvSpPr>
        <p:spPr>
          <a:xfrm>
            <a:off x="457200" y="228600"/>
            <a:ext cx="8229600" cy="3514725"/>
          </a:xfrm>
        </p:spPr>
        <p:txBody>
          <a:bodyPr/>
          <a:lstStyle/>
          <a:p>
            <a:pPr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Пространственные группы. </a:t>
            </a:r>
          </a:p>
          <a:p>
            <a:pPr eaLnBrk="1" hangingPunct="1">
              <a:buFont typeface="Wingdings 3" pitchFamily="18" charset="2"/>
              <a:buNone/>
            </a:pPr>
            <a:r>
              <a:rPr lang="ru-RU" sz="2400" smtClean="0">
                <a:latin typeface="Times New Roman" pitchFamily="18" charset="0"/>
                <a:cs typeface="Times New Roman" pitchFamily="18" charset="0"/>
              </a:rPr>
              <a:t>	Элементы симметрии твердого тела образуют точечные группы симметрии. Если к ним добавить трансляционную </a:t>
            </a:r>
          </a:p>
          <a:p>
            <a:pPr eaLnBrk="1" hangingPunct="1">
              <a:buFont typeface="Wingdings 3" pitchFamily="18" charset="2"/>
              <a:buNone/>
            </a:pPr>
            <a:r>
              <a:rPr lang="ru-RU" sz="2400" smtClean="0">
                <a:latin typeface="Times New Roman" pitchFamily="18" charset="0"/>
                <a:cs typeface="Times New Roman" pitchFamily="18" charset="0"/>
              </a:rPr>
              <a:t>	симметрию, характерную для периодических бесконечных структур, то совокупность этих симметрий  образует пространственную группу. Поэтому можно сказать, что  кристаллические решетки характеризуются пространственными группами симметрии</a:t>
            </a:r>
            <a:r>
              <a:rPr lang="ru-RU" sz="2400" b="1" i="1" smtClean="0">
                <a:latin typeface="Times New Roman" pitchFamily="18" charset="0"/>
                <a:cs typeface="Times New Roman" pitchFamily="18" charset="0"/>
              </a:rPr>
              <a:t>. </a:t>
            </a:r>
            <a:endParaRPr lang="ru-RU" sz="2400" smtClean="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C:\Users\Владмир\Desktop\Новая папка (2)\ReshetkaBrave_choice_of_primitive_vectors.jpg"/>
          <p:cNvPicPr>
            <a:picLocks noChangeAspect="1" noChangeArrowheads="1"/>
          </p:cNvPicPr>
          <p:nvPr/>
        </p:nvPicPr>
        <p:blipFill>
          <a:blip r:embed="rId2" cstate="print"/>
          <a:srcRect/>
          <a:stretch>
            <a:fillRect/>
          </a:stretch>
        </p:blipFill>
        <p:spPr bwMode="auto">
          <a:xfrm>
            <a:off x="4541838" y="3486150"/>
            <a:ext cx="4602162" cy="3371850"/>
          </a:xfrm>
          <a:prstGeom prst="rect">
            <a:avLst/>
          </a:prstGeom>
          <a:noFill/>
          <a:ln w="9525">
            <a:noFill/>
            <a:miter lim="800000"/>
            <a:headEnd/>
            <a:tailEnd/>
          </a:ln>
        </p:spPr>
      </p:pic>
      <p:sp>
        <p:nvSpPr>
          <p:cNvPr id="65539" name="Содержимое 2"/>
          <p:cNvSpPr>
            <a:spLocks noGrp="1"/>
          </p:cNvSpPr>
          <p:nvPr>
            <p:ph idx="1"/>
          </p:nvPr>
        </p:nvSpPr>
        <p:spPr>
          <a:xfrm>
            <a:off x="228600" y="152400"/>
            <a:ext cx="8229600" cy="4525963"/>
          </a:xfrm>
        </p:spPr>
        <p:txBody>
          <a:bodyPr/>
          <a:lstStyle/>
          <a:p>
            <a:pPr marL="365125" indent="-255588"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Решетка Браве.</a:t>
            </a:r>
          </a:p>
          <a:p>
            <a:pPr marL="365125" indent="-255588" eaLnBrk="1" hangingPunct="1">
              <a:buFont typeface="Wingdings 3" pitchFamily="18" charset="2"/>
              <a:buNone/>
            </a:pPr>
            <a:r>
              <a:rPr lang="ru-RU" sz="2400" smtClean="0">
                <a:latin typeface="Times New Roman" pitchFamily="18" charset="0"/>
                <a:cs typeface="Times New Roman" pitchFamily="18" charset="0"/>
              </a:rPr>
              <a:t>	Понятие решётки Браве связано с </a:t>
            </a:r>
            <a:r>
              <a:rPr lang="ru-RU" sz="2400" b="1" i="1" smtClean="0">
                <a:latin typeface="Times New Roman" pitchFamily="18" charset="0"/>
                <a:cs typeface="Times New Roman" pitchFamily="18" charset="0"/>
              </a:rPr>
              <a:t>основными трансляционными векторами</a:t>
            </a:r>
            <a:r>
              <a:rPr lang="ru-RU" sz="2400" b="1" smtClean="0">
                <a:latin typeface="Times New Roman" pitchFamily="18" charset="0"/>
                <a:cs typeface="Times New Roman" pitchFamily="18" charset="0"/>
              </a:rPr>
              <a:t>.</a:t>
            </a:r>
            <a:r>
              <a:rPr lang="ru-RU" sz="2400" smtClean="0">
                <a:latin typeface="Times New Roman" pitchFamily="18" charset="0"/>
                <a:cs typeface="Times New Roman" pitchFamily="18" charset="0"/>
              </a:rPr>
              <a:t> Основным трансляционным вектором называется минимальный в данном направлении вектор перехода из данной точки в ближайшую эквивалентную. В трехмерном случае такихнекомпланарных векторов будет три (обозначим     ,      ,     ).</a:t>
            </a:r>
          </a:p>
          <a:p>
            <a:pPr marL="365125" indent="-255588" eaLnBrk="1" hangingPunct="1">
              <a:buFont typeface="Wingdings 3" pitchFamily="18" charset="2"/>
              <a:buNone/>
            </a:pPr>
            <a:r>
              <a:rPr lang="ru-RU" sz="2400" smtClean="0">
                <a:latin typeface="Times New Roman" pitchFamily="18" charset="0"/>
                <a:cs typeface="Times New Roman" pitchFamily="18" charset="0"/>
              </a:rPr>
              <a:t>	Задав нулевую точку, строим совокупность точек по правилу: </a:t>
            </a:r>
          </a:p>
          <a:p>
            <a:pPr marL="365125" indent="-255588" eaLnBrk="1" hangingPunct="1">
              <a:buFont typeface="Wingdings 3" pitchFamily="18" charset="2"/>
              <a:buNone/>
            </a:pPr>
            <a:r>
              <a:rPr lang="ru-RU" sz="2400" smtClean="0">
                <a:latin typeface="Times New Roman" pitchFamily="18" charset="0"/>
                <a:cs typeface="Times New Roman" pitchFamily="18" charset="0"/>
              </a:rPr>
              <a:t>	где  − произвольные целые числа. </a:t>
            </a:r>
          </a:p>
          <a:p>
            <a:pPr marL="365125" indent="-255588" eaLnBrk="1" hangingPunct="1">
              <a:buFont typeface="Wingdings 3" pitchFamily="18" charset="2"/>
              <a:buNone/>
            </a:pPr>
            <a:r>
              <a:rPr lang="ru-RU" sz="2400" smtClean="0">
                <a:latin typeface="Times New Roman" pitchFamily="18" charset="0"/>
                <a:cs typeface="Times New Roman" pitchFamily="18" charset="0"/>
              </a:rPr>
              <a:t>	Получившаяся решётка - решётка Браве.</a:t>
            </a:r>
          </a:p>
          <a:p>
            <a:pPr marL="365125" indent="-255588" eaLnBrk="1" hangingPunct="1">
              <a:buFont typeface="Wingdings 3" pitchFamily="18" charset="2"/>
              <a:buNone/>
            </a:pPr>
            <a:endParaRPr lang="ru-RU" sz="2400" smtClean="0"/>
          </a:p>
        </p:txBody>
      </p:sp>
      <p:pic>
        <p:nvPicPr>
          <p:cNvPr id="65540" name="Picture 2" descr="C:\Users\Владмир\Desktop\Новая папка (2)\cfec8c750c1e1f45c0c21ff57a88db87.png"/>
          <p:cNvPicPr>
            <a:picLocks noChangeAspect="1" noChangeArrowheads="1"/>
          </p:cNvPicPr>
          <p:nvPr/>
        </p:nvPicPr>
        <p:blipFill>
          <a:blip r:embed="rId3" cstate="print"/>
          <a:srcRect/>
          <a:stretch>
            <a:fillRect/>
          </a:stretch>
        </p:blipFill>
        <p:spPr bwMode="auto">
          <a:xfrm>
            <a:off x="2287588" y="2884488"/>
            <a:ext cx="228600" cy="271462"/>
          </a:xfrm>
          <a:prstGeom prst="rect">
            <a:avLst/>
          </a:prstGeom>
          <a:noFill/>
          <a:ln w="9525">
            <a:noFill/>
            <a:miter lim="800000"/>
            <a:headEnd/>
            <a:tailEnd/>
          </a:ln>
        </p:spPr>
      </p:pic>
      <p:pic>
        <p:nvPicPr>
          <p:cNvPr id="65541" name="Picture 3" descr="C:\Users\Владмир\Desktop\Новая папка (2)\4d1ae16ebae6c30198860c9a2623fe4a.png"/>
          <p:cNvPicPr>
            <a:picLocks noChangeAspect="1" noChangeArrowheads="1"/>
          </p:cNvPicPr>
          <p:nvPr/>
        </p:nvPicPr>
        <p:blipFill>
          <a:blip r:embed="rId4" cstate="print"/>
          <a:srcRect/>
          <a:stretch>
            <a:fillRect/>
          </a:stretch>
        </p:blipFill>
        <p:spPr bwMode="auto">
          <a:xfrm>
            <a:off x="2800350" y="2905125"/>
            <a:ext cx="215900" cy="228600"/>
          </a:xfrm>
          <a:prstGeom prst="rect">
            <a:avLst/>
          </a:prstGeom>
          <a:noFill/>
          <a:ln w="9525">
            <a:noFill/>
            <a:miter lim="800000"/>
            <a:headEnd/>
            <a:tailEnd/>
          </a:ln>
        </p:spPr>
      </p:pic>
      <p:pic>
        <p:nvPicPr>
          <p:cNvPr id="65542" name="Picture 4" descr="C:\Users\Владмир\Desktop\Новая папка (2)\3c33f01bcbd9b327e9188b1ff20e125d.png"/>
          <p:cNvPicPr>
            <a:picLocks noChangeAspect="1" noChangeArrowheads="1"/>
          </p:cNvPicPr>
          <p:nvPr/>
        </p:nvPicPr>
        <p:blipFill>
          <a:blip r:embed="rId5" cstate="print"/>
          <a:srcRect/>
          <a:stretch>
            <a:fillRect/>
          </a:stretch>
        </p:blipFill>
        <p:spPr bwMode="auto">
          <a:xfrm>
            <a:off x="3257550" y="2898775"/>
            <a:ext cx="222250" cy="234950"/>
          </a:xfrm>
          <a:prstGeom prst="rect">
            <a:avLst/>
          </a:prstGeom>
          <a:noFill/>
          <a:ln w="9525">
            <a:noFill/>
            <a:miter lim="800000"/>
            <a:headEnd/>
            <a:tailEnd/>
          </a:ln>
        </p:spPr>
      </p:pic>
      <p:pic>
        <p:nvPicPr>
          <p:cNvPr id="65543" name="Picture 5" descr="C:\Users\Владмир\Desktop\Новая папка (2)\b35f6f3106b698d9d92cb93bef3ef11f.png"/>
          <p:cNvPicPr>
            <a:picLocks noChangeAspect="1" noChangeArrowheads="1"/>
          </p:cNvPicPr>
          <p:nvPr/>
        </p:nvPicPr>
        <p:blipFill>
          <a:blip r:embed="rId6" cstate="print"/>
          <a:srcRect/>
          <a:stretch>
            <a:fillRect/>
          </a:stretch>
        </p:blipFill>
        <p:spPr bwMode="auto">
          <a:xfrm>
            <a:off x="2032000" y="3752850"/>
            <a:ext cx="2895600" cy="28098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457200" y="228600"/>
            <a:ext cx="8229600" cy="6400800"/>
          </a:xfrm>
        </p:spPr>
        <p:txBody>
          <a:bodyPr/>
          <a:lstStyle/>
          <a:p>
            <a:pPr marL="365125" indent="-255588"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Кристаллические классы. </a:t>
            </a:r>
          </a:p>
          <a:p>
            <a:pPr marL="365125" indent="-255588" eaLnBrk="1" hangingPunct="1">
              <a:buFont typeface="Wingdings 3" pitchFamily="18" charset="2"/>
              <a:buNone/>
            </a:pPr>
            <a:r>
              <a:rPr lang="ru-RU" sz="2400" smtClean="0">
                <a:latin typeface="Times New Roman" pitchFamily="18" charset="0"/>
                <a:cs typeface="Times New Roman" pitchFamily="18" charset="0"/>
              </a:rPr>
              <a:t>	Поскольку сложная кристаллическая решетка состоит из решеток Браве, то классифицировать кристаллы в первую очередь целесообразно по симметрии решеток Браве, причем под симметрией, как это было только что сказано, понимается точечная симметрия. Такая классификация была произведена Браве. Он сказал, что хотя симметрия решетки не обязательно совпадает с симметрией любой примитивной ячейки, можно всегда найти такую примитивную ячейку, которая имеет те же элементы симметрии, что и решетка в целом. Это возможно для всех решеток, за исключением гексагональных, где примитивная ячейка не содержит всех элементов симметрии,  которые имеются у решетки в целом. Наименьшая из примитивных ячеек, включающая в себя все элементы симметрии решетки, называется ячейкой или параллелепипедом Браве.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Владмир\Desktop\Новая папка (2)\atom.jpg"/>
          <p:cNvPicPr>
            <a:picLocks noChangeAspect="1" noChangeArrowheads="1"/>
          </p:cNvPicPr>
          <p:nvPr/>
        </p:nvPicPr>
        <p:blipFill>
          <a:blip r:embed="rId2" cstate="print"/>
          <a:srcRect/>
          <a:stretch>
            <a:fillRect/>
          </a:stretch>
        </p:blipFill>
        <p:spPr bwMode="auto">
          <a:xfrm>
            <a:off x="7524750" y="5257800"/>
            <a:ext cx="1524000" cy="1524000"/>
          </a:xfrm>
          <a:prstGeom prst="rect">
            <a:avLst/>
          </a:prstGeom>
          <a:noFill/>
          <a:ln w="9525">
            <a:noFill/>
            <a:miter lim="800000"/>
            <a:headEnd/>
            <a:tailEnd/>
          </a:ln>
        </p:spPr>
      </p:pic>
      <p:sp>
        <p:nvSpPr>
          <p:cNvPr id="67587" name="Содержимое 2"/>
          <p:cNvSpPr>
            <a:spLocks noGrp="1"/>
          </p:cNvSpPr>
          <p:nvPr>
            <p:ph idx="1"/>
          </p:nvPr>
        </p:nvSpPr>
        <p:spPr>
          <a:xfrm>
            <a:off x="114300" y="152400"/>
            <a:ext cx="8753475" cy="6162675"/>
          </a:xfrm>
        </p:spPr>
        <p:txBody>
          <a:bodyPr/>
          <a:lstStyle/>
          <a:p>
            <a:pPr marL="365125" indent="-255588"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Симметрии сложных решеток. </a:t>
            </a:r>
          </a:p>
          <a:p>
            <a:pPr marL="365125" indent="-255588" eaLnBrk="1" hangingPunct="1">
              <a:buFont typeface="Wingdings 3" pitchFamily="18" charset="2"/>
              <a:buNone/>
            </a:pPr>
            <a:r>
              <a:rPr lang="ru-RU" sz="2400" smtClean="0">
                <a:latin typeface="Times New Roman" pitchFamily="18" charset="0"/>
                <a:cs typeface="Times New Roman" pitchFamily="18" charset="0"/>
              </a:rPr>
              <a:t>	Поскольку сложная решетка слагается из примитивных, имеющих различные симметрии, то симметрия сложной </a:t>
            </a:r>
          </a:p>
          <a:p>
            <a:pPr marL="365125" indent="-255588" eaLnBrk="1" hangingPunct="1">
              <a:buFont typeface="Wingdings 3" pitchFamily="18" charset="2"/>
              <a:buNone/>
            </a:pPr>
            <a:r>
              <a:rPr lang="ru-RU" sz="2400" smtClean="0">
                <a:latin typeface="Times New Roman" pitchFamily="18" charset="0"/>
                <a:cs typeface="Times New Roman" pitchFamily="18" charset="0"/>
              </a:rPr>
              <a:t>	решетки существенно отличается от симметрий слагающих её примитивных решеток. Кроме того, для сложной решетки возможны дополнительные элементы симметрии, а именно: винтовая ось и плоскость зеркального скольжения. Винтовой осью </a:t>
            </a:r>
            <a:r>
              <a:rPr lang="en-US" sz="2400" smtClean="0">
                <a:latin typeface="Times New Roman" pitchFamily="18" charset="0"/>
                <a:cs typeface="Times New Roman" pitchFamily="18" charset="0"/>
              </a:rPr>
              <a:t>n</a:t>
            </a:r>
            <a:r>
              <a:rPr lang="ru-RU" sz="2400" smtClean="0">
                <a:latin typeface="Times New Roman" pitchFamily="18" charset="0"/>
                <a:cs typeface="Times New Roman" pitchFamily="18" charset="0"/>
              </a:rPr>
              <a:t>-го порядка называется прямая, перемещение решетки вдоль которой с одновременным вращением на угол  </a:t>
            </a:r>
            <a:r>
              <a:rPr lang="en-US"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2π ⁄ </a:t>
            </a:r>
            <a:r>
              <a:rPr lang="en-US" sz="2400" smtClean="0">
                <a:latin typeface="Times New Roman" pitchFamily="18" charset="0"/>
                <a:cs typeface="Times New Roman" pitchFamily="18" charset="0"/>
              </a:rPr>
              <a:t>n</a:t>
            </a:r>
            <a:r>
              <a:rPr lang="ru-RU" sz="2400" smtClean="0">
                <a:latin typeface="Times New Roman" pitchFamily="18" charset="0"/>
                <a:cs typeface="Times New Roman" pitchFamily="18" charset="0"/>
              </a:rPr>
              <a:t> приводит к её совпадению с собой. Винтовые оси одного и того же порядка могут отличаться друг от друга направлением вращения, т.е. быть «левыми» или «правыми». Плоскостью зеркального скольжения называется такая  плоскость, при отражении в которой с одновременным смещением на определенное расстояние параллельно плоскости </a:t>
            </a:r>
          </a:p>
          <a:p>
            <a:pPr marL="365125" indent="-255588" eaLnBrk="1" hangingPunct="1">
              <a:buFont typeface="Wingdings 3" pitchFamily="18" charset="2"/>
              <a:buNone/>
            </a:pPr>
            <a:r>
              <a:rPr lang="ru-RU" sz="2400" smtClean="0">
                <a:latin typeface="Times New Roman" pitchFamily="18" charset="0"/>
                <a:cs typeface="Times New Roman" pitchFamily="18" charset="0"/>
              </a:rPr>
              <a:t>	решетка совмещается сама с собой.</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Содержимое 2"/>
          <p:cNvSpPr>
            <a:spLocks noGrp="1"/>
          </p:cNvSpPr>
          <p:nvPr>
            <p:ph idx="1"/>
          </p:nvPr>
        </p:nvSpPr>
        <p:spPr>
          <a:xfrm>
            <a:off x="457200" y="228600"/>
            <a:ext cx="8229600" cy="5778500"/>
          </a:xfrm>
        </p:spPr>
        <p:txBody>
          <a:bodyPr/>
          <a:lstStyle/>
          <a:p>
            <a:pPr marL="365125" indent="-255588" algn="ctr" eaLnBrk="1" hangingPunct="1">
              <a:buFont typeface="Wingdings 3" pitchFamily="18" charset="2"/>
              <a:buNone/>
            </a:pPr>
            <a:r>
              <a:rPr lang="ru-RU" sz="2400" smtClean="0">
                <a:solidFill>
                  <a:srgbClr val="FF0000"/>
                </a:solidFill>
                <a:latin typeface="Times New Roman" pitchFamily="18" charset="0"/>
                <a:cs typeface="Times New Roman" pitchFamily="18" charset="0"/>
              </a:rPr>
              <a:t>Кристаллографические системы координат.</a:t>
            </a:r>
            <a:endParaRPr lang="en-US" sz="2400" smtClean="0">
              <a:solidFill>
                <a:srgbClr val="FF0000"/>
              </a:solidFill>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 	В качестве систем координат, в которых задается положение атомов решетки, берут прямолинейные системы координат, оси которых совпадают с ребрами параллелепипеда Браве, а начало находится в одном из узлов  кристаллической решетки. В качестве единицы длины по каждой оси принимается длина соответствующего ребра параллелепипеда Браве. Поэтому координаты атомов выражаются целыми</a:t>
            </a:r>
          </a:p>
          <a:p>
            <a:pPr marL="365125" indent="-255588" eaLnBrk="1" hangingPunct="1">
              <a:buFont typeface="Wingdings 3" pitchFamily="18" charset="2"/>
              <a:buNone/>
            </a:pPr>
            <a:r>
              <a:rPr lang="ru-RU" sz="2400" smtClean="0">
                <a:latin typeface="Times New Roman" pitchFamily="18" charset="0"/>
                <a:cs typeface="Times New Roman" pitchFamily="18" charset="0"/>
              </a:rPr>
              <a:t>	числами. Такие системы координат называются кристаллографическими</a:t>
            </a:r>
            <a:r>
              <a:rPr lang="ru-RU" sz="2800" smtClean="0">
                <a:latin typeface="Times New Roman" pitchFamily="18" charset="0"/>
                <a:cs typeface="Times New Roman" pitchFamily="18"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Содержимое 2"/>
          <p:cNvSpPr>
            <a:spLocks noGrp="1"/>
          </p:cNvSpPr>
          <p:nvPr>
            <p:ph idx="1"/>
          </p:nvPr>
        </p:nvSpPr>
        <p:spPr>
          <a:xfrm>
            <a:off x="312738" y="2757488"/>
            <a:ext cx="8288337" cy="3843337"/>
          </a:xfrm>
        </p:spPr>
        <p:txBody>
          <a:bodyPr/>
          <a:lstStyle/>
          <a:p>
            <a:pPr marL="365125" indent="-255588" eaLnBrk="1" hangingPunct="1">
              <a:buFont typeface="Wingdings 3" pitchFamily="18" charset="2"/>
              <a:buNone/>
            </a:pPr>
            <a:r>
              <a:rPr lang="ru-RU" sz="2400" smtClean="0">
                <a:latin typeface="Times New Roman" pitchFamily="18" charset="0"/>
                <a:cs typeface="Times New Roman" pitchFamily="18" charset="0"/>
              </a:rPr>
              <a:t>	В число выдающихся научных открытий следует включить и результаты работы израильского физика Д. Шехтмана, работавшего вместе с коллегами в Вашингтоне, в Национальном бюро стандартов США, и сообщившего в декабре 1984 года о получении кристаллоподобного сплава с необычными свойствами. С этого момента стало бурно развиваться новое направление физики конденсированного состояния</a:t>
            </a:r>
            <a:r>
              <a:rPr lang="en-US"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область некристаллографических структур, принципиально отличающаяся от области не только кристаллов, но и аморфных тел и жидкостей.</a:t>
            </a:r>
          </a:p>
        </p:txBody>
      </p:sp>
      <p:sp>
        <p:nvSpPr>
          <p:cNvPr id="69635" name="Заголовок 1"/>
          <p:cNvSpPr>
            <a:spLocks noGrp="1"/>
          </p:cNvSpPr>
          <p:nvPr>
            <p:ph type="title"/>
          </p:nvPr>
        </p:nvSpPr>
        <p:spPr/>
        <p:txBody>
          <a:bodyPr/>
          <a:lstStyle/>
          <a:p>
            <a:pPr algn="l" eaLnBrk="1" hangingPunct="1"/>
            <a:r>
              <a:rPr lang="ru-RU" sz="3200" dirty="0" smtClean="0">
                <a:solidFill>
                  <a:srgbClr val="00B050"/>
                </a:solidFill>
                <a:latin typeface="Times New Roman" pitchFamily="18" charset="0"/>
                <a:cs typeface="Times New Roman" pitchFamily="18" charset="0"/>
              </a:rPr>
              <a:t>       </a:t>
            </a:r>
            <a:br>
              <a:rPr lang="ru-RU" sz="3200" dirty="0" smtClean="0">
                <a:solidFill>
                  <a:srgbClr val="00B05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t>
            </a:r>
            <a:r>
              <a:rPr lang="ru-RU" sz="2800" dirty="0" err="1" smtClean="0">
                <a:solidFill>
                  <a:srgbClr val="FF0000"/>
                </a:solidFill>
                <a:latin typeface="Times New Roman" pitchFamily="18" charset="0"/>
                <a:cs typeface="Times New Roman" pitchFamily="18" charset="0"/>
              </a:rPr>
              <a:t>Квазикристаллы</a:t>
            </a:r>
            <a:endParaRPr lang="ru-RU" sz="2800" dirty="0" smtClean="0">
              <a:solidFill>
                <a:srgbClr val="FF0000"/>
              </a:solidFill>
              <a:latin typeface="Times New Roman" pitchFamily="18" charset="0"/>
              <a:cs typeface="Times New Roman" pitchFamily="18" charset="0"/>
            </a:endParaRPr>
          </a:p>
        </p:txBody>
      </p:sp>
      <p:pic>
        <p:nvPicPr>
          <p:cNvPr id="10242" name="Picture 2" descr="https://upload.wikimedia.org/wikipedia/commons/thumb/6/60/Ammann-Beenker_A5_in_blue_and_pink.svg/2405px-Ammann-Beenker_A5_in_blue_and_pink.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8838" y="0"/>
            <a:ext cx="2918691" cy="29186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6388" y="366713"/>
            <a:ext cx="8229600" cy="1139825"/>
          </a:xfrm>
        </p:spPr>
        <p:txBody>
          <a:bodyPr/>
          <a:lstStyle/>
          <a:p>
            <a:pPr eaLnBrk="1" hangingPunct="1"/>
            <a:endParaRPr lang="ru-RU" sz="3200" smtClean="0">
              <a:solidFill>
                <a:srgbClr val="00B050"/>
              </a:solidFill>
              <a:latin typeface="Times New Roman" pitchFamily="18" charset="0"/>
              <a:cs typeface="Times New Roman" pitchFamily="18" charset="0"/>
            </a:endParaRPr>
          </a:p>
        </p:txBody>
      </p:sp>
      <p:sp>
        <p:nvSpPr>
          <p:cNvPr id="6147" name="Rectangle 3"/>
          <p:cNvSpPr>
            <a:spLocks noGrp="1" noChangeArrowheads="1"/>
          </p:cNvSpPr>
          <p:nvPr>
            <p:ph idx="1"/>
          </p:nvPr>
        </p:nvSpPr>
        <p:spPr>
          <a:xfrm>
            <a:off x="457200" y="1558925"/>
            <a:ext cx="8229600" cy="4525963"/>
          </a:xfrm>
        </p:spPr>
        <p:txBody>
          <a:bodyPr/>
          <a:lstStyle/>
          <a:p>
            <a:pPr eaLnBrk="1" hangingPunct="1"/>
            <a:r>
              <a:rPr lang="ru-RU" sz="2400" smtClean="0">
                <a:latin typeface="Times New Roman" pitchFamily="18" charset="0"/>
                <a:cs typeface="Times New Roman" pitchFamily="18" charset="0"/>
              </a:rPr>
              <a:t>Для реальных газов наблюдается отклонение от закона Клайперона -Менделеева </a:t>
            </a:r>
          </a:p>
          <a:p>
            <a:pPr eaLnBrk="1" hangingPunct="1"/>
            <a:endParaRPr lang="ru-RU" sz="2400" smtClean="0">
              <a:latin typeface="Times New Roman" pitchFamily="18" charset="0"/>
              <a:cs typeface="Times New Roman" pitchFamily="18" charset="0"/>
            </a:endParaRPr>
          </a:p>
          <a:p>
            <a:pPr eaLnBrk="1" hangingPunct="1"/>
            <a:endParaRPr lang="ru-RU" sz="2400" smtClean="0">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кроме того, при некоторых значениях внешних параметров они могут быть переведены в жидкое и даже твёрдое состояние</a:t>
            </a:r>
          </a:p>
          <a:p>
            <a:pPr eaLnBrk="1" hangingPunct="1"/>
            <a:r>
              <a:rPr lang="ru-RU" sz="2400" smtClean="0">
                <a:latin typeface="Times New Roman" pitchFamily="18" charset="0"/>
                <a:cs typeface="Times New Roman" pitchFamily="18" charset="0"/>
              </a:rPr>
              <a:t>Отступление от законов идеального газа связаны с наличием межмолекулярного взаимодействия</a:t>
            </a:r>
          </a:p>
        </p:txBody>
      </p:sp>
      <p:graphicFrame>
        <p:nvGraphicFramePr>
          <p:cNvPr id="3" name="Object 48"/>
          <p:cNvGraphicFramePr>
            <a:graphicFrameLocks noChangeAspect="1"/>
          </p:cNvGraphicFramePr>
          <p:nvPr/>
        </p:nvGraphicFramePr>
        <p:xfrm>
          <a:off x="3473450" y="2468563"/>
          <a:ext cx="2047875" cy="819150"/>
        </p:xfrm>
        <a:graphic>
          <a:graphicData uri="http://schemas.openxmlformats.org/presentationml/2006/ole">
            <p:oleObj spid="_x0000_s6240" name="Equation" r:id="rId3" imgW="2044700" imgH="825500" progId="">
              <p:embed/>
            </p:oleObj>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Содержимое 2"/>
          <p:cNvSpPr>
            <a:spLocks noGrp="1"/>
          </p:cNvSpPr>
          <p:nvPr>
            <p:ph idx="1"/>
          </p:nvPr>
        </p:nvSpPr>
        <p:spPr>
          <a:xfrm>
            <a:off x="457200" y="1600200"/>
            <a:ext cx="8229600" cy="3895725"/>
          </a:xfrm>
        </p:spPr>
        <p:txBody>
          <a:bodyPr/>
          <a:lstStyle/>
          <a:p>
            <a:pPr marL="365125" indent="-255588" eaLnBrk="1" hangingPunct="1">
              <a:buFont typeface="Wingdings 3" pitchFamily="18" charset="2"/>
              <a:buNone/>
            </a:pPr>
            <a:r>
              <a:rPr lang="ru-RU" sz="2400" smtClean="0">
                <a:latin typeface="Times New Roman" pitchFamily="18" charset="0"/>
                <a:cs typeface="Times New Roman" pitchFamily="18" charset="0"/>
              </a:rPr>
              <a:t>	Итак, модель квазикристалла может быть создана на основе мозаики Пенроуза с двумя "элементарными ячейками", соединенными друг с другом по определенным правилам стыковки. Эти специальные  правила намного сложнее, чем примитивное транслирование одинаковых ячеек в классических кристаллах. Модель Пенроуза хорошо описывает некоторые основные свойства квазикристаллов, но недостаточно объясняет реальные процессы их атомного роста, носящие явно нелокальный характер. </a:t>
            </a:r>
          </a:p>
        </p:txBody>
      </p:sp>
      <p:sp>
        <p:nvSpPr>
          <p:cNvPr id="70659" name="Заголовок 1"/>
          <p:cNvSpPr>
            <a:spLocks noGrp="1"/>
          </p:cNvSpPr>
          <p:nvPr>
            <p:ph type="title"/>
          </p:nvPr>
        </p:nvSpPr>
        <p:spPr/>
        <p:txBody>
          <a:bodyPr/>
          <a:lstStyle/>
          <a:p>
            <a:pPr eaLnBrk="1" hangingPunct="1"/>
            <a:r>
              <a:rPr lang="ru-RU" sz="3200" smtClean="0">
                <a:solidFill>
                  <a:srgbClr val="FF0000"/>
                </a:solidFill>
                <a:latin typeface="Times New Roman" pitchFamily="18" charset="0"/>
                <a:cs typeface="Times New Roman" pitchFamily="18" charset="0"/>
              </a:rPr>
              <a:t>Мозаика Пенроуза - модель квазикристалла</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Владмир\Desktop\Новая папка (2)\22.jpg"/>
          <p:cNvPicPr>
            <a:picLocks noChangeAspect="1" noChangeArrowheads="1"/>
          </p:cNvPicPr>
          <p:nvPr/>
        </p:nvPicPr>
        <p:blipFill>
          <a:blip r:embed="rId2" cstate="print"/>
          <a:srcRect b="7845"/>
          <a:stretch>
            <a:fillRect/>
          </a:stretch>
        </p:blipFill>
        <p:spPr bwMode="auto">
          <a:xfrm>
            <a:off x="123825" y="2992438"/>
            <a:ext cx="3895725" cy="3798887"/>
          </a:xfrm>
          <a:prstGeom prst="rect">
            <a:avLst/>
          </a:prstGeom>
          <a:noFill/>
          <a:ln w="9525">
            <a:noFill/>
            <a:miter lim="800000"/>
            <a:headEnd/>
            <a:tailEnd/>
          </a:ln>
        </p:spPr>
      </p:pic>
      <p:sp>
        <p:nvSpPr>
          <p:cNvPr id="71683" name="Содержимое 2"/>
          <p:cNvSpPr>
            <a:spLocks noGrp="1"/>
          </p:cNvSpPr>
          <p:nvPr>
            <p:ph idx="1"/>
          </p:nvPr>
        </p:nvSpPr>
        <p:spPr>
          <a:xfrm>
            <a:off x="390525" y="1069975"/>
            <a:ext cx="8420100" cy="2359025"/>
          </a:xfrm>
        </p:spPr>
        <p:txBody>
          <a:bodyPr/>
          <a:lstStyle/>
          <a:p>
            <a:pPr marL="365125" indent="-255588" eaLnBrk="1" hangingPunct="1">
              <a:buFont typeface="Wingdings 3" pitchFamily="18" charset="2"/>
              <a:buNone/>
            </a:pPr>
            <a:r>
              <a:rPr lang="ru-RU" sz="2400" b="1" i="1" smtClean="0">
                <a:latin typeface="Times New Roman" pitchFamily="18" charset="0"/>
                <a:cs typeface="Times New Roman" pitchFamily="18" charset="0"/>
              </a:rPr>
              <a:t>	Определение. </a:t>
            </a:r>
            <a:endParaRPr lang="en-US" sz="2400" b="1" i="1"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	Дефектами кристаллической решетки называются всякие отклонения от строгой периодичности, которой определяется решетка. Дефекты бывают макроскопическими и микроскопическими. </a:t>
            </a:r>
          </a:p>
        </p:txBody>
      </p:sp>
      <p:sp>
        <p:nvSpPr>
          <p:cNvPr id="71684" name="Заголовок 1"/>
          <p:cNvSpPr>
            <a:spLocks noGrp="1"/>
          </p:cNvSpPr>
          <p:nvPr>
            <p:ph type="title"/>
          </p:nvPr>
        </p:nvSpPr>
        <p:spPr>
          <a:xfrm>
            <a:off x="561975" y="274638"/>
            <a:ext cx="8229600" cy="1143000"/>
          </a:xfrm>
        </p:spPr>
        <p:txBody>
          <a:bodyPr/>
          <a:lstStyle/>
          <a:p>
            <a:pPr eaLnBrk="1" hangingPunct="1"/>
            <a:r>
              <a:rPr lang="ru-RU" sz="3200" smtClean="0">
                <a:solidFill>
                  <a:srgbClr val="FF0000"/>
                </a:solidFill>
                <a:latin typeface="Times New Roman" pitchFamily="18" charset="0"/>
                <a:cs typeface="Times New Roman" pitchFamily="18" charset="0"/>
              </a:rPr>
              <a:t>Дефекты кристаллических решеток</a:t>
            </a:r>
          </a:p>
        </p:txBody>
      </p:sp>
      <p:sp>
        <p:nvSpPr>
          <p:cNvPr id="71685" name="Прямоугольник 3"/>
          <p:cNvSpPr>
            <a:spLocks noChangeArrowheads="1"/>
          </p:cNvSpPr>
          <p:nvPr/>
        </p:nvSpPr>
        <p:spPr bwMode="auto">
          <a:xfrm>
            <a:off x="4019550" y="3046413"/>
            <a:ext cx="4905375" cy="3416300"/>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К первым относятся всякого рода трещины, макроскопические пустоты и инородные макроскопические включения в кристаллическую решетку. Вторые обусловлены микроскопическими отклонениями от периодичности. Они бывают точечными и линейными, или дислокациями.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Владмир\Desktop\Новая папка (2)\image001.gif"/>
          <p:cNvPicPr>
            <a:picLocks noChangeAspect="1" noChangeArrowheads="1"/>
          </p:cNvPicPr>
          <p:nvPr/>
        </p:nvPicPr>
        <p:blipFill>
          <a:blip r:embed="rId2" cstate="print"/>
          <a:srcRect/>
          <a:stretch>
            <a:fillRect/>
          </a:stretch>
        </p:blipFill>
        <p:spPr bwMode="auto">
          <a:xfrm>
            <a:off x="3679825" y="4906963"/>
            <a:ext cx="5378450" cy="1939925"/>
          </a:xfrm>
          <a:prstGeom prst="rect">
            <a:avLst/>
          </a:prstGeom>
          <a:noFill/>
          <a:ln w="9525">
            <a:noFill/>
            <a:miter lim="800000"/>
            <a:headEnd/>
            <a:tailEnd/>
          </a:ln>
        </p:spPr>
      </p:pic>
      <p:sp>
        <p:nvSpPr>
          <p:cNvPr id="72707" name="Содержимое 2"/>
          <p:cNvSpPr>
            <a:spLocks noGrp="1"/>
          </p:cNvSpPr>
          <p:nvPr>
            <p:ph idx="1"/>
          </p:nvPr>
        </p:nvSpPr>
        <p:spPr>
          <a:xfrm>
            <a:off x="85725" y="169863"/>
            <a:ext cx="8801100" cy="4737100"/>
          </a:xfrm>
        </p:spPr>
        <p:txBody>
          <a:bodyPr/>
          <a:lstStyle/>
          <a:p>
            <a:pPr marL="365125" indent="-255588" eaLnBrk="1" hangingPunct="1">
              <a:buFont typeface="Wingdings 3" pitchFamily="18" charset="2"/>
              <a:buNone/>
            </a:pPr>
            <a:r>
              <a:rPr lang="ru-RU" sz="2400" b="1" i="1" smtClean="0">
                <a:latin typeface="Times New Roman" pitchFamily="18" charset="0"/>
                <a:cs typeface="Times New Roman" pitchFamily="18" charset="0"/>
              </a:rPr>
              <a:t>Точечные дефекты. </a:t>
            </a:r>
            <a:r>
              <a:rPr lang="ru-RU" sz="2400" smtClean="0">
                <a:latin typeface="Times New Roman" pitchFamily="18" charset="0"/>
                <a:cs typeface="Times New Roman" pitchFamily="18" charset="0"/>
              </a:rPr>
              <a:t>Они бывают трех типов: </a:t>
            </a:r>
            <a:endParaRPr lang="en-US" sz="2400"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1) вакансия, когда в узле решетки отсутствует атом </a:t>
            </a:r>
            <a:endParaRPr lang="en-US" sz="2400"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2)замещение, когда в узле решетки находится атом другого сорта </a:t>
            </a:r>
            <a:endParaRPr lang="en-US" sz="2400"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3) внедрение, когда между узлами, где никаких атомов не должно быть, находится атом. </a:t>
            </a:r>
            <a:endParaRPr lang="en-US" sz="2400" smtClean="0">
              <a:latin typeface="Times New Roman" pitchFamily="18" charset="0"/>
              <a:cs typeface="Times New Roman" pitchFamily="18" charset="0"/>
            </a:endParaRPr>
          </a:p>
          <a:p>
            <a:pPr marL="365125" indent="-255588" eaLnBrk="1" hangingPunct="1">
              <a:buFont typeface="Wingdings 3" pitchFamily="18" charset="2"/>
              <a:buNone/>
            </a:pPr>
            <a:r>
              <a:rPr lang="ru-RU" sz="2400" smtClean="0">
                <a:latin typeface="Times New Roman" pitchFamily="18" charset="0"/>
                <a:cs typeface="Times New Roman" pitchFamily="18" charset="0"/>
              </a:rPr>
              <a:t>	Характерной особенностью точечных дефектов является то, что они нарушают лишь ближний порядок  в кристаллах, не затрагивая дальнего порядка. Дислокации в противополож-ность точечным линейные дефекты нарушают дальний порядок. Дислокации нарушают правильное чередование атомных плоскостей. Они бывают краевыми и винтовыми. Краевая дислокация сводится к появлению лишней атомной</a:t>
            </a:r>
          </a:p>
        </p:txBody>
      </p:sp>
      <p:sp>
        <p:nvSpPr>
          <p:cNvPr id="72708" name="Прямоугольник 1"/>
          <p:cNvSpPr>
            <a:spLocks noChangeArrowheads="1"/>
          </p:cNvSpPr>
          <p:nvPr/>
        </p:nvSpPr>
        <p:spPr bwMode="auto">
          <a:xfrm>
            <a:off x="441325" y="4906963"/>
            <a:ext cx="3536950" cy="1570037"/>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полуплоскости, как бы вдвинутой между атомными плоскостями кристалла.</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r>
              <a:rPr lang="ru-RU" sz="2800" smtClean="0">
                <a:solidFill>
                  <a:srgbClr val="FF0000"/>
                </a:solidFill>
                <a:latin typeface="Times New Roman" pitchFamily="18" charset="0"/>
                <a:cs typeface="Times New Roman" pitchFamily="18" charset="0"/>
              </a:rPr>
              <a:t>Классическая теория теплоемкости твердых тел</a:t>
            </a:r>
            <a:endParaRPr lang="ru-RU" sz="2800" smtClean="0"/>
          </a:p>
        </p:txBody>
      </p:sp>
      <p:sp>
        <p:nvSpPr>
          <p:cNvPr id="73731" name="Номер слайда 2"/>
          <p:cNvSpPr>
            <a:spLocks noGrp="1"/>
          </p:cNvSpPr>
          <p:nvPr>
            <p:ph type="sldNum" sz="quarter" idx="12"/>
          </p:nvPr>
        </p:nvSpPr>
        <p:spPr bwMode="auto">
          <a:noFill/>
          <a:ln>
            <a:miter lim="800000"/>
            <a:headEnd/>
            <a:tailEnd/>
          </a:ln>
        </p:spPr>
        <p:txBody>
          <a:bodyPr/>
          <a:lstStyle/>
          <a:p>
            <a:fld id="{88C3783D-CEEB-4B10-BD92-5679EFD1FEC2}" type="slidenum">
              <a:rPr lang="ru-RU" altLang="en-US"/>
              <a:pPr/>
              <a:t>73</a:t>
            </a:fld>
            <a:endParaRPr lang="ru-RU" altLang="en-US"/>
          </a:p>
        </p:txBody>
      </p:sp>
      <p:sp>
        <p:nvSpPr>
          <p:cNvPr id="73732" name="Прямоугольник 3"/>
          <p:cNvSpPr>
            <a:spLocks noChangeArrowheads="1"/>
          </p:cNvSpPr>
          <p:nvPr/>
        </p:nvSpPr>
        <p:spPr bwMode="auto">
          <a:xfrm>
            <a:off x="571500" y="1608138"/>
            <a:ext cx="7780338" cy="2308225"/>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Моделью является кристаллическое твердое тело, атомы которого колеблются около положений равновесия в узлах кристаллической решетки. Каждый атом может независимо  колебаться в трех взаимно перпендикулярных направлениях, являясь относительно этого направления линейным осциллятором. </a:t>
            </a:r>
            <a:endParaRPr lang="ru-RU"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endParaRPr lang="ru-RU" smtClean="0"/>
          </a:p>
        </p:txBody>
      </p:sp>
      <p:sp>
        <p:nvSpPr>
          <p:cNvPr id="74755" name="Номер слайда 2"/>
          <p:cNvSpPr>
            <a:spLocks noGrp="1"/>
          </p:cNvSpPr>
          <p:nvPr>
            <p:ph type="sldNum" sz="quarter" idx="12"/>
          </p:nvPr>
        </p:nvSpPr>
        <p:spPr bwMode="auto">
          <a:noFill/>
          <a:ln>
            <a:miter lim="800000"/>
            <a:headEnd/>
            <a:tailEnd/>
          </a:ln>
        </p:spPr>
        <p:txBody>
          <a:bodyPr/>
          <a:lstStyle/>
          <a:p>
            <a:fld id="{47E6049D-483D-4775-8C31-A4F6E24C7D98}" type="slidenum">
              <a:rPr lang="ru-RU" altLang="en-US"/>
              <a:pPr/>
              <a:t>74</a:t>
            </a:fld>
            <a:endParaRPr lang="ru-RU" altLang="en-US"/>
          </a:p>
        </p:txBody>
      </p:sp>
      <p:sp>
        <p:nvSpPr>
          <p:cNvPr id="74756" name="Прямоугольник 3"/>
          <p:cNvSpPr>
            <a:spLocks noChangeArrowheads="1"/>
          </p:cNvSpPr>
          <p:nvPr/>
        </p:nvSpPr>
        <p:spPr bwMode="auto">
          <a:xfrm>
            <a:off x="647700" y="884238"/>
            <a:ext cx="7894638" cy="4524375"/>
          </a:xfrm>
          <a:prstGeom prst="rect">
            <a:avLst/>
          </a:prstGeom>
          <a:noFill/>
          <a:ln w="9525">
            <a:noFill/>
            <a:miter lim="800000"/>
            <a:headEnd/>
            <a:tailEnd/>
          </a:ln>
        </p:spPr>
        <p:txBody>
          <a:bodyPr>
            <a:spAutoFit/>
          </a:bodyPr>
          <a:lstStyle/>
          <a:p>
            <a:pPr eaLnBrk="1" hangingPunct="1"/>
            <a:r>
              <a:rPr lang="ru-RU" sz="2400">
                <a:latin typeface="Times New Roman" pitchFamily="18" charset="0"/>
                <a:cs typeface="Times New Roman" pitchFamily="18" charset="0"/>
              </a:rPr>
              <a:t>В соответствии с законом о равнораспределении энергии по степеням свободы средняя энергия осциллятора равна kT. Эта энергия состоит из кинетической kT/2 и потенциальной kT/2 энергий. Таким образом, тело, состоящее из n атомов, вследствие теплового движения обладает энергией</a:t>
            </a:r>
            <a:r>
              <a:rPr lang="en-US" sz="2400">
                <a:latin typeface="Times New Roman" pitchFamily="18" charset="0"/>
                <a:cs typeface="Times New Roman" pitchFamily="18" charset="0"/>
              </a:rPr>
              <a:t> U=3nkT, </a:t>
            </a:r>
            <a:r>
              <a:rPr lang="ru-RU" sz="2400">
                <a:latin typeface="Times New Roman" pitchFamily="18" charset="0"/>
                <a:cs typeface="Times New Roman" pitchFamily="18" charset="0"/>
              </a:rPr>
              <a:t>а теплоемкость этого тела равна</a:t>
            </a:r>
          </a:p>
          <a:p>
            <a:pPr eaLnBrk="1" hangingPunct="1"/>
            <a:endParaRPr lang="ru-RU" sz="2400">
              <a:latin typeface="Times New Roman" pitchFamily="18" charset="0"/>
              <a:cs typeface="Times New Roman" pitchFamily="18" charset="0"/>
            </a:endParaRPr>
          </a:p>
          <a:p>
            <a:pPr eaLnBrk="1" hangingPunct="1"/>
            <a:r>
              <a:rPr lang="ru-RU" sz="2400">
                <a:latin typeface="Times New Roman" pitchFamily="18" charset="0"/>
                <a:cs typeface="Times New Roman" pitchFamily="18" charset="0"/>
              </a:rPr>
              <a:t> Сv =(dU/dT)v=3nk,</a:t>
            </a:r>
          </a:p>
          <a:p>
            <a:pPr eaLnBrk="1" hangingPunct="1"/>
            <a:endParaRPr lang="ru-RU" sz="2400">
              <a:latin typeface="Times New Roman" pitchFamily="18" charset="0"/>
              <a:cs typeface="Times New Roman" pitchFamily="18" charset="0"/>
            </a:endParaRPr>
          </a:p>
          <a:p>
            <a:pPr eaLnBrk="1" hangingPunct="1"/>
            <a:r>
              <a:rPr lang="ru-RU" sz="2400">
                <a:latin typeface="Times New Roman" pitchFamily="18" charset="0"/>
                <a:cs typeface="Times New Roman" pitchFamily="18" charset="0"/>
              </a:rPr>
              <a:t> т.е. теплоемкость твердого тела является величиной  постоянной.</a:t>
            </a:r>
            <a:endParaRPr lang="ru-RU"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Содержимое 2"/>
          <p:cNvSpPr>
            <a:spLocks noGrp="1"/>
          </p:cNvSpPr>
          <p:nvPr>
            <p:ph idx="1"/>
          </p:nvPr>
        </p:nvSpPr>
        <p:spPr>
          <a:xfrm>
            <a:off x="457200" y="228600"/>
            <a:ext cx="8229600" cy="5486400"/>
          </a:xfrm>
        </p:spPr>
        <p:txBody>
          <a:bodyPr/>
          <a:lstStyle/>
          <a:p>
            <a:pPr algn="ctr" eaLnBrk="1" hangingPunct="1">
              <a:buFont typeface="Wingdings 3" pitchFamily="18" charset="2"/>
              <a:buNone/>
            </a:pPr>
            <a:r>
              <a:rPr lang="ru-RU" sz="2400" b="1" i="1" smtClean="0">
                <a:latin typeface="Times New Roman" pitchFamily="18" charset="0"/>
                <a:cs typeface="Times New Roman" pitchFamily="18" charset="0"/>
              </a:rPr>
              <a:t>	</a:t>
            </a:r>
            <a:r>
              <a:rPr lang="ru-RU" sz="2400" smtClean="0">
                <a:solidFill>
                  <a:srgbClr val="FF0000"/>
                </a:solidFill>
                <a:latin typeface="Times New Roman" pitchFamily="18" charset="0"/>
                <a:cs typeface="Times New Roman" pitchFamily="18" charset="0"/>
              </a:rPr>
              <a:t>Квантовая теория  теплоемкости по модели Эйнштейна. </a:t>
            </a:r>
            <a:endParaRPr lang="en-US" sz="2400" smtClean="0">
              <a:solidFill>
                <a:srgbClr val="FF0000"/>
              </a:solidFill>
              <a:latin typeface="Times New Roman" pitchFamily="18" charset="0"/>
              <a:cs typeface="Times New Roman" pitchFamily="18" charset="0"/>
            </a:endParaRPr>
          </a:p>
          <a:p>
            <a:pPr eaLnBrk="1" hangingPunct="1">
              <a:buFont typeface="Wingdings 3" pitchFamily="18" charset="2"/>
              <a:buNone/>
            </a:pPr>
            <a:r>
              <a:rPr lang="ru-RU" sz="2400" smtClean="0">
                <a:latin typeface="Times New Roman" pitchFamily="18" charset="0"/>
                <a:cs typeface="Times New Roman" pitchFamily="18" charset="0"/>
              </a:rPr>
              <a:t>	Чтобы объяснить поведение теплоемкости в зависимости от температуры, А. Эйнштейн в 1907 г. предложил воспользоваться соображениями о дискретном характере энергий, которыми могут обладать осцилляторы, образующие твердое тело, подобно тому, как это было сделано ранее М. Планком для вывода формулы излучения абсолютно черного тела. </a:t>
            </a:r>
            <a:endParaRPr lang="en-US" sz="2400" smtClean="0">
              <a:latin typeface="Times New Roman" pitchFamily="18" charset="0"/>
              <a:cs typeface="Times New Roman" pitchFamily="18" charset="0"/>
            </a:endParaRPr>
          </a:p>
          <a:p>
            <a:pPr eaLnBrk="1" hangingPunct="1">
              <a:buFont typeface="Wingdings 3" pitchFamily="18" charset="2"/>
              <a:buNone/>
            </a:pPr>
            <a:r>
              <a:rPr lang="ru-RU" sz="2400" smtClean="0">
                <a:latin typeface="Times New Roman" pitchFamily="18" charset="0"/>
                <a:cs typeface="Times New Roman" pitchFamily="18" charset="0"/>
              </a:rPr>
              <a:t>	Формула для теплоёмкости Эйнштейна</a:t>
            </a:r>
          </a:p>
        </p:txBody>
      </p:sp>
      <p:pic>
        <p:nvPicPr>
          <p:cNvPr id="75779" name="Picture 2" descr="C:\Users\Владмир\Desktop\Новая папка (2)\def8a8449a04259f097cc318371edebb.png"/>
          <p:cNvPicPr>
            <a:picLocks noChangeAspect="1" noChangeArrowheads="1"/>
          </p:cNvPicPr>
          <p:nvPr/>
        </p:nvPicPr>
        <p:blipFill>
          <a:blip r:embed="rId2" cstate="print"/>
          <a:srcRect/>
          <a:stretch>
            <a:fillRect/>
          </a:stretch>
        </p:blipFill>
        <p:spPr bwMode="auto">
          <a:xfrm>
            <a:off x="760413" y="4265613"/>
            <a:ext cx="7451725" cy="152558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665163" y="2405063"/>
            <a:ext cx="7021512" cy="1143000"/>
          </a:xfrm>
        </p:spPr>
        <p:txBody>
          <a:bodyPr/>
          <a:lstStyle/>
          <a:p>
            <a:pPr eaLnBrk="1" hangingPunct="1"/>
            <a:r>
              <a:rPr lang="ru-RU" dirty="0" smtClean="0">
                <a:latin typeface="Times New Roman" panose="02020603050405020304" pitchFamily="18" charset="0"/>
                <a:cs typeface="Times New Roman" panose="02020603050405020304" pitchFamily="18" charset="0"/>
              </a:rPr>
              <a:t>Спасибо за внимание!!!</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p:cNvSpPr>
          <p:nvPr>
            <p:ph idx="1"/>
          </p:nvPr>
        </p:nvSpPr>
        <p:spPr>
          <a:xfrm>
            <a:off x="577850" y="207963"/>
            <a:ext cx="7813675" cy="5667375"/>
          </a:xfrm>
        </p:spPr>
        <p:txBody>
          <a:bodyPr/>
          <a:lstStyle/>
          <a:p>
            <a:pPr eaLnBrk="1" hangingPunct="1">
              <a:lnSpc>
                <a:spcPct val="80000"/>
              </a:lnSpc>
              <a:buFont typeface="Wingdings" pitchFamily="2" charset="2"/>
              <a:buNone/>
            </a:pPr>
            <a:endParaRPr lang="ru-RU" sz="2400" smtClean="0">
              <a:latin typeface="Times New Roman" pitchFamily="18" charset="0"/>
              <a:cs typeface="Times New Roman" pitchFamily="18" charset="0"/>
            </a:endParaRPr>
          </a:p>
          <a:p>
            <a:pPr eaLnBrk="1" hangingPunct="1">
              <a:lnSpc>
                <a:spcPct val="80000"/>
              </a:lnSpc>
              <a:buFont typeface="Wingdings" pitchFamily="2" charset="2"/>
              <a:buNone/>
            </a:pPr>
            <a:endParaRPr lang="ru-RU" sz="240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Реальные газы описываются уравнением состояния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идеального газа только приближенно, и отклонения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от идеального поведения становятся заметными при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высоких давлениях и низких температурах,</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особенно когда газ близок к конденсации.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 Так, для газов с низкой температурой сжижения</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(He, H2, Ne и даже N2, O2, Ar, CO, CH4) при</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давлениях до 50 атм отклонения не превышают 5%,</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а при давлениях до 10 атм – 2%. Легко</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конденсирующиеся газы (CO2, SO2, Cl2, CH3Cl)</a:t>
            </a:r>
          </a:p>
          <a:p>
            <a:pPr algn="just" eaLnBrk="1" hangingPunct="1">
              <a:lnSpc>
                <a:spcPct val="80000"/>
              </a:lnSpc>
              <a:buFont typeface="Wingdings" pitchFamily="2" charset="2"/>
              <a:buNone/>
            </a:pPr>
            <a:r>
              <a:rPr lang="ru-RU" sz="2400" smtClean="0">
                <a:latin typeface="Times New Roman" pitchFamily="18" charset="0"/>
                <a:cs typeface="Times New Roman" pitchFamily="18" charset="0"/>
              </a:rPr>
              <a:t>уже при 1 атм обнаруживают отклонения до 2 – 3%.</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2000">
                                          <p:stCondLst>
                                            <p:cond delay="0"/>
                                          </p:stCondLst>
                                        </p:cTn>
                                        <p:tgtEl>
                                          <p:spTgt spid="51203">
                                            <p:txEl>
                                              <p:pRg st="2" end="2"/>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animEffect transition="in" filter="fade">
                                      <p:cBhvr>
                                        <p:cTn id="11" dur="2000">
                                          <p:stCondLst>
                                            <p:cond delay="0"/>
                                          </p:stCondLst>
                                        </p:cTn>
                                        <p:tgtEl>
                                          <p:spTgt spid="51203">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animEffect transition="in" filter="fade">
                                      <p:cBhvr>
                                        <p:cTn id="15" dur="2000">
                                          <p:stCondLst>
                                            <p:cond delay="0"/>
                                          </p:stCondLst>
                                        </p:cTn>
                                        <p:tgtEl>
                                          <p:spTgt spid="51203">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animEffect transition="in" filter="fade">
                                      <p:cBhvr>
                                        <p:cTn id="19" dur="2000">
                                          <p:stCondLst>
                                            <p:cond delay="0"/>
                                          </p:stCondLst>
                                        </p:cTn>
                                        <p:tgtEl>
                                          <p:spTgt spid="51203">
                                            <p:txEl>
                                              <p:pRg st="5" end="5"/>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1203">
                                            <p:txEl>
                                              <p:pRg st="6" end="6"/>
                                            </p:txEl>
                                          </p:spTgt>
                                        </p:tgtEl>
                                        <p:attrNameLst>
                                          <p:attrName>style.visibility</p:attrName>
                                        </p:attrNameLst>
                                      </p:cBhvr>
                                      <p:to>
                                        <p:strVal val="visible"/>
                                      </p:to>
                                    </p:set>
                                    <p:animEffect transition="in" filter="fade">
                                      <p:cBhvr>
                                        <p:cTn id="23" dur="2000">
                                          <p:stCondLst>
                                            <p:cond delay="0"/>
                                          </p:stCondLst>
                                        </p:cTn>
                                        <p:tgtEl>
                                          <p:spTgt spid="51203">
                                            <p:txEl>
                                              <p:pRg st="6" end="6"/>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1203">
                                            <p:txEl>
                                              <p:pRg st="7" end="7"/>
                                            </p:txEl>
                                          </p:spTgt>
                                        </p:tgtEl>
                                        <p:attrNameLst>
                                          <p:attrName>style.visibility</p:attrName>
                                        </p:attrNameLst>
                                      </p:cBhvr>
                                      <p:to>
                                        <p:strVal val="visible"/>
                                      </p:to>
                                    </p:set>
                                    <p:animEffect transition="in" filter="fade">
                                      <p:cBhvr>
                                        <p:cTn id="27" dur="2000">
                                          <p:stCondLst>
                                            <p:cond delay="0"/>
                                          </p:stCondLst>
                                        </p:cTn>
                                        <p:tgtEl>
                                          <p:spTgt spid="51203">
                                            <p:txEl>
                                              <p:pRg st="7" end="7"/>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animEffect transition="in" filter="fade">
                                      <p:cBhvr>
                                        <p:cTn id="31" dur="2000">
                                          <p:stCondLst>
                                            <p:cond delay="0"/>
                                          </p:stCondLst>
                                        </p:cTn>
                                        <p:tgtEl>
                                          <p:spTgt spid="51203">
                                            <p:txEl>
                                              <p:pRg st="8" end="8"/>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animEffect transition="in" filter="fade">
                                      <p:cBhvr>
                                        <p:cTn id="35" dur="2000">
                                          <p:stCondLst>
                                            <p:cond delay="0"/>
                                          </p:stCondLst>
                                        </p:cTn>
                                        <p:tgtEl>
                                          <p:spTgt spid="51203">
                                            <p:txEl>
                                              <p:pRg st="9" end="9"/>
                                            </p:txEl>
                                          </p:spTgt>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51203">
                                            <p:txEl>
                                              <p:pRg st="10" end="10"/>
                                            </p:txEl>
                                          </p:spTgt>
                                        </p:tgtEl>
                                        <p:attrNameLst>
                                          <p:attrName>style.visibility</p:attrName>
                                        </p:attrNameLst>
                                      </p:cBhvr>
                                      <p:to>
                                        <p:strVal val="visible"/>
                                      </p:to>
                                    </p:set>
                                    <p:animEffect transition="in" filter="fade">
                                      <p:cBhvr>
                                        <p:cTn id="39" dur="2000">
                                          <p:stCondLst>
                                            <p:cond delay="0"/>
                                          </p:stCondLst>
                                        </p:cTn>
                                        <p:tgtEl>
                                          <p:spTgt spid="51203">
                                            <p:txEl>
                                              <p:pRg st="10" end="10"/>
                                            </p:txEl>
                                          </p:spTgt>
                                        </p:tgtEl>
                                      </p:cBhvr>
                                    </p:animEffect>
                                  </p:childTnLst>
                                </p:cTn>
                              </p:par>
                            </p:childTnLst>
                          </p:cTn>
                        </p:par>
                        <p:par>
                          <p:cTn id="40" fill="hold" nodeType="afterGroup">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51203">
                                            <p:txEl>
                                              <p:pRg st="11" end="11"/>
                                            </p:txEl>
                                          </p:spTgt>
                                        </p:tgtEl>
                                        <p:attrNameLst>
                                          <p:attrName>style.visibility</p:attrName>
                                        </p:attrNameLst>
                                      </p:cBhvr>
                                      <p:to>
                                        <p:strVal val="visible"/>
                                      </p:to>
                                    </p:set>
                                    <p:animEffect transition="in" filter="fade">
                                      <p:cBhvr>
                                        <p:cTn id="43" dur="2000">
                                          <p:stCondLst>
                                            <p:cond delay="0"/>
                                          </p:stCondLst>
                                        </p:cTn>
                                        <p:tgtEl>
                                          <p:spTgt spid="51203">
                                            <p:txEl>
                                              <p:pRg st="11" end="11"/>
                                            </p:txEl>
                                          </p:spTgt>
                                        </p:tgtEl>
                                      </p:cBhvr>
                                    </p:animEffect>
                                  </p:childTnLst>
                                </p:cTn>
                              </p:par>
                            </p:childTnLst>
                          </p:cTn>
                        </p:par>
                        <p:par>
                          <p:cTn id="44" fill="hold" nodeType="afterGroup">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51203">
                                            <p:txEl>
                                              <p:pRg st="12" end="12"/>
                                            </p:txEl>
                                          </p:spTgt>
                                        </p:tgtEl>
                                        <p:attrNameLst>
                                          <p:attrName>style.visibility</p:attrName>
                                        </p:attrNameLst>
                                      </p:cBhvr>
                                      <p:to>
                                        <p:strVal val="visible"/>
                                      </p:to>
                                    </p:set>
                                    <p:animEffect transition="in" filter="fade">
                                      <p:cBhvr>
                                        <p:cTn id="47" dur="2000">
                                          <p:stCondLst>
                                            <p:cond delay="0"/>
                                          </p:stCondLst>
                                        </p:cTn>
                                        <p:tgtEl>
                                          <p:spTgt spid="512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p:cNvSpPr>
          <p:nvPr>
            <p:ph idx="1"/>
          </p:nvPr>
        </p:nvSpPr>
        <p:spPr>
          <a:xfrm>
            <a:off x="-114300" y="333375"/>
            <a:ext cx="8869363" cy="1819275"/>
          </a:xfrm>
        </p:spPr>
        <p:txBody>
          <a:bodyPr/>
          <a:lstStyle/>
          <a:p>
            <a:pPr marL="365125" indent="-255588" algn="just" eaLnBrk="1" hangingPunct="1">
              <a:buFont typeface="Wingdings" pitchFamily="2" charset="2"/>
              <a:buNone/>
            </a:pPr>
            <a:r>
              <a:rPr lang="ru-RU" sz="2600" smtClean="0">
                <a:latin typeface="Times New Roman" pitchFamily="18" charset="0"/>
                <a:cs typeface="Times New Roman" pitchFamily="18" charset="0"/>
              </a:rPr>
              <a:t>	</a:t>
            </a:r>
            <a:r>
              <a:rPr lang="ru-RU" sz="2400" smtClean="0">
                <a:latin typeface="Times New Roman" pitchFamily="18" charset="0"/>
                <a:cs typeface="Times New Roman" pitchFamily="18" charset="0"/>
              </a:rPr>
              <a:t>Наиболее удобной мерой неидеальности</a:t>
            </a:r>
            <a:r>
              <a:rPr lang="ru-RU" sz="2400" i="1" smtClean="0">
                <a:latin typeface="Times New Roman" pitchFamily="18" charset="0"/>
                <a:cs typeface="Times New Roman" pitchFamily="18" charset="0"/>
              </a:rPr>
              <a:t> </a:t>
            </a:r>
            <a:r>
              <a:rPr lang="ru-RU" sz="2400" smtClean="0">
                <a:latin typeface="Times New Roman" pitchFamily="18" charset="0"/>
                <a:cs typeface="Times New Roman" pitchFamily="18" charset="0"/>
              </a:rPr>
              <a:t>является</a:t>
            </a:r>
            <a:r>
              <a:rPr lang="ru-RU" sz="2400" i="1" smtClean="0">
                <a:latin typeface="Times New Roman" pitchFamily="18" charset="0"/>
                <a:cs typeface="Times New Roman" pitchFamily="18" charset="0"/>
              </a:rPr>
              <a:t> </a:t>
            </a:r>
            <a:r>
              <a:rPr lang="ru-RU" sz="2400" i="1" smtClean="0">
                <a:solidFill>
                  <a:srgbClr val="0070C0"/>
                </a:solidFill>
                <a:latin typeface="Times New Roman" pitchFamily="18" charset="0"/>
                <a:cs typeface="Times New Roman" pitchFamily="18" charset="0"/>
              </a:rPr>
              <a:t>фактор сжимаемости </a:t>
            </a:r>
            <a:r>
              <a:rPr lang="ru-RU" sz="2400" b="1" i="1" smtClean="0">
                <a:latin typeface="Times New Roman" pitchFamily="18" charset="0"/>
                <a:cs typeface="Times New Roman" pitchFamily="18" charset="0"/>
              </a:rPr>
              <a:t>Z</a:t>
            </a:r>
            <a:r>
              <a:rPr lang="ru-RU" sz="2400" b="1" smtClean="0">
                <a:latin typeface="Times New Roman" pitchFamily="18" charset="0"/>
                <a:cs typeface="Times New Roman" pitchFamily="18" charset="0"/>
              </a:rPr>
              <a:t> </a:t>
            </a:r>
            <a:r>
              <a:rPr lang="ru-RU" sz="2400" b="1" i="1" smtClean="0">
                <a:latin typeface="Times New Roman" pitchFamily="18" charset="0"/>
                <a:cs typeface="Times New Roman" pitchFamily="18" charset="0"/>
              </a:rPr>
              <a:t>=</a:t>
            </a:r>
            <a:r>
              <a:rPr lang="ru-RU" sz="2400" b="1" smtClean="0">
                <a:latin typeface="Times New Roman" pitchFamily="18" charset="0"/>
                <a:cs typeface="Times New Roman" pitchFamily="18" charset="0"/>
              </a:rPr>
              <a:t> </a:t>
            </a:r>
            <a:r>
              <a:rPr lang="ru-RU" sz="2400" b="1" i="1" smtClean="0">
                <a:latin typeface="Times New Roman" pitchFamily="18" charset="0"/>
                <a:cs typeface="Times New Roman" pitchFamily="18" charset="0"/>
              </a:rPr>
              <a:t>pV/RT</a:t>
            </a:r>
            <a:r>
              <a:rPr lang="ru-RU" sz="2400" smtClean="0">
                <a:latin typeface="Times New Roman" pitchFamily="18" charset="0"/>
                <a:cs typeface="Times New Roman" pitchFamily="18" charset="0"/>
              </a:rPr>
              <a:t>, поскольку для идеального газа </a:t>
            </a:r>
            <a:r>
              <a:rPr lang="ru-RU" sz="2400" b="1" i="1" smtClean="0">
                <a:latin typeface="Times New Roman" pitchFamily="18" charset="0"/>
                <a:cs typeface="Times New Roman" pitchFamily="18" charset="0"/>
              </a:rPr>
              <a:t>Z</a:t>
            </a:r>
            <a:r>
              <a:rPr lang="ru-RU" sz="2400" b="1" smtClean="0">
                <a:latin typeface="Times New Roman" pitchFamily="18" charset="0"/>
                <a:cs typeface="Times New Roman" pitchFamily="18" charset="0"/>
              </a:rPr>
              <a:t> = l</a:t>
            </a:r>
            <a:r>
              <a:rPr lang="ru-RU" sz="2400" smtClean="0">
                <a:latin typeface="Times New Roman" pitchFamily="18" charset="0"/>
                <a:cs typeface="Times New Roman" pitchFamily="18" charset="0"/>
              </a:rPr>
              <a:t> при любых условиях. </a:t>
            </a:r>
          </a:p>
          <a:p>
            <a:pPr marL="365125" indent="-255588" algn="just" eaLnBrk="1" hangingPunct="1">
              <a:buFont typeface="Wingdings" pitchFamily="2" charset="2"/>
              <a:buNone/>
            </a:pPr>
            <a:r>
              <a:rPr lang="ru-RU" sz="2600" i="1" smtClean="0">
                <a:solidFill>
                  <a:srgbClr val="0070C0"/>
                </a:solidFill>
                <a:latin typeface="Times New Roman" pitchFamily="18" charset="0"/>
                <a:cs typeface="Times New Roman" pitchFamily="18" charset="0"/>
              </a:rPr>
              <a:t>	</a:t>
            </a:r>
            <a:endParaRPr lang="ru-RU" sz="1800" smtClean="0"/>
          </a:p>
        </p:txBody>
      </p:sp>
      <p:pic>
        <p:nvPicPr>
          <p:cNvPr id="49155" name="Picture 3" descr="Screenshot-189"/>
          <p:cNvPicPr>
            <a:picLocks noChangeAspect="1" noChangeArrowheads="1"/>
          </p:cNvPicPr>
          <p:nvPr/>
        </p:nvPicPr>
        <p:blipFill>
          <a:blip r:embed="rId2" cstate="print"/>
          <a:srcRect/>
          <a:stretch>
            <a:fillRect/>
          </a:stretch>
        </p:blipFill>
        <p:spPr bwMode="auto">
          <a:xfrm>
            <a:off x="3657600" y="1893888"/>
            <a:ext cx="5481638" cy="4732337"/>
          </a:xfrm>
          <a:prstGeom prst="rect">
            <a:avLst/>
          </a:prstGeom>
          <a:noFill/>
          <a:ln w="9525">
            <a:noFill/>
            <a:miter lim="800000"/>
            <a:headEnd/>
            <a:tailEnd/>
          </a:ln>
        </p:spPr>
      </p:pic>
      <p:sp>
        <p:nvSpPr>
          <p:cNvPr id="8196" name="Прямоугольник 2"/>
          <p:cNvSpPr>
            <a:spLocks noChangeArrowheads="1"/>
          </p:cNvSpPr>
          <p:nvPr/>
        </p:nvSpPr>
        <p:spPr bwMode="auto">
          <a:xfrm>
            <a:off x="355600" y="1930400"/>
            <a:ext cx="2693988" cy="2308225"/>
          </a:xfrm>
          <a:prstGeom prst="rect">
            <a:avLst/>
          </a:prstGeom>
          <a:noFill/>
          <a:ln w="9525">
            <a:noFill/>
            <a:miter lim="800000"/>
            <a:headEnd/>
            <a:tailEnd/>
          </a:ln>
        </p:spPr>
        <p:txBody>
          <a:bodyPr>
            <a:spAutoFit/>
          </a:bodyPr>
          <a:lstStyle/>
          <a:p>
            <a:pPr eaLnBrk="1" hangingPunct="1"/>
            <a:r>
              <a:rPr lang="ru-RU" sz="2400" i="1" dirty="0">
                <a:solidFill>
                  <a:schemeClr val="accent1"/>
                </a:solidFill>
                <a:latin typeface="Times New Roman" pitchFamily="18" charset="0"/>
                <a:cs typeface="Times New Roman" pitchFamily="18" charset="0"/>
              </a:rPr>
              <a:t>Зависимость фактора сжимаемости некоторых газов от давления при 298 К. </a:t>
            </a:r>
          </a:p>
        </p:txBody>
      </p:sp>
      <p:sp>
        <p:nvSpPr>
          <p:cNvPr id="2" name="Прямоугольник 1"/>
          <p:cNvSpPr/>
          <p:nvPr/>
        </p:nvSpPr>
        <p:spPr>
          <a:xfrm>
            <a:off x="466531" y="4432040"/>
            <a:ext cx="2583058" cy="584775"/>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1 бар ≈ 1 </a:t>
            </a:r>
            <a:r>
              <a:rPr lang="ru-RU" sz="3200" dirty="0" err="1">
                <a:latin typeface="Times New Roman" panose="02020603050405020304" pitchFamily="18" charset="0"/>
                <a:cs typeface="Times New Roman" panose="02020603050405020304" pitchFamily="18" charset="0"/>
              </a:rPr>
              <a:t>атм</a:t>
            </a:r>
            <a:r>
              <a:rPr lang="ru-RU" sz="3200" dirty="0">
                <a:latin typeface="Times New Roman" panose="02020603050405020304" pitchFamily="18" charset="0"/>
                <a:cs typeface="Times New Roman" panose="02020603050405020304" pitchFamily="18" charset="0"/>
              </a:rPr>
              <a:t> </a:t>
            </a:r>
            <a:endParaRPr lang="ru-RU"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1000"/>
                                        <p:tgtEl>
                                          <p:spTgt spid="49154">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animEffect transition="in" filter="dissolve">
                                      <p:cBhvr>
                                        <p:cTn id="11" dur="1000"/>
                                        <p:tgtEl>
                                          <p:spTgt spid="49154">
                                            <p:txEl>
                                              <p:pRg st="1" end="1"/>
                                            </p:txEl>
                                          </p:spTgt>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checkerboard(across)">
                                      <p:cBhvr>
                                        <p:cTn id="15"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1277</Words>
  <Application>Microsoft Office PowerPoint</Application>
  <PresentationFormat>Экран (4:3)</PresentationFormat>
  <Paragraphs>238</Paragraphs>
  <Slides>76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76</vt:i4>
      </vt:variant>
    </vt:vector>
  </HeadingPairs>
  <TitlesOfParts>
    <vt:vector size="78" baseType="lpstr">
      <vt:lpstr>Тема Office</vt:lpstr>
      <vt:lpstr>Equation</vt:lpstr>
      <vt:lpstr>               Чувашский государственный университет Раритетная лаборатория физики raritet.chuvsu.ru  Лекция 10 (РЭА)   Реальные газы, жидкости и твердые тела.       Лекцию подготовил            доцент кафедры общей физики       Сорокин Геннадий Михайлович      2025 год</vt:lpstr>
      <vt:lpstr>Слайд 2</vt:lpstr>
      <vt:lpstr>Лекционные опыты   Шар наполненный инертным-реальным  газом взлетает над землей.</vt:lpstr>
      <vt:lpstr>Поверхностное натяжение</vt:lpstr>
      <vt:lpstr>Музейные экспонаты  каменных тел</vt:lpstr>
      <vt:lpstr>Слайд 6</vt:lpstr>
      <vt:lpstr>Слайд 7</vt:lpstr>
      <vt:lpstr>Слайд 8</vt:lpstr>
      <vt:lpstr>Слайд 9</vt:lpstr>
      <vt:lpstr>Связь давлений разных систем измерения</vt:lpstr>
      <vt:lpstr> </vt:lpstr>
      <vt:lpstr>Слайд 12</vt:lpstr>
      <vt:lpstr>Опыт Эндрюса.</vt:lpstr>
      <vt:lpstr>          Эндрюс экспериментировал с углекислым газом. Схема опыта изображена на рисунке.           Под поршнем цилиндра помещался моль углекислого газа СО2 . Давление и объем газа при любом положении поршня определялись по манометру  и шкале объемов. Через герметически застекленное окошко О можно было видеть пространство, занятое газом. </vt:lpstr>
      <vt:lpstr>  Весь цилиндр помещался в термостат, позволявший устанавливать и поддерживать необходимую температуру газа. С помощью этой установки Эндрюс провел с углекислым газом ряд изотермических процессов при различных температурах. </vt:lpstr>
      <vt:lpstr>Полученные им результаты представлены на следующем рисунке. </vt:lpstr>
      <vt:lpstr>Слайд 17</vt:lpstr>
      <vt:lpstr>Слайд 18</vt:lpstr>
      <vt:lpstr>             В опыте Эндрюса надо отметить следующее весьма важное обстоятельство. До тех пор пока газ сжимался при высоких температурах  в пространстве под поршнем не происходило никаких видимых процессов, когда же сжатие производилось при низких температурах  Эндрюс увидел, что на некоторой стадии сжатия под поршнем появлялись капельки жидкости (туман), оседающие на стенки и стекающие на дно цилиндра. В конце концов весь цилиндр заполнился жидкой углекислотой. Давление на всей этой стадии, которой соответствуют горизонтальные участки изотерм, оставалось не изменным. Таким образом, горизонтальные участки («плато») экспериментальных изотерм соответствуют стадии сжижения газа, совершающегося при постоянном давлении. Иначе говоря, плато соответствует сосуществованию жидкой и газообразной фаз. </vt:lpstr>
      <vt:lpstr>     Уравнение Ван-дер-Ваальса Предпринималось много попыток для учета отклонений свойств реальных газов от свойств идеального газа путем введения различных поправок в уравнение состояния идеального газа. Наибольшее распространение вследствие простоты и физической наглядности получило  уравнение Ван-дер-Ваальса (1873). Наиболее известны два способа получения уравнения: традиционный вывод самого Ван-дер-Ваальса и вывод методами статистической физики. </vt:lpstr>
      <vt:lpstr>      Ван-дер-Ваальс в 1873 г. дал функциональную интерпретацию внутреннего давления. Согласно модели Ван-дер-Ваальса, силы притяжения между молекулами (силы Ван-дер-Ваальса) обратно пропорциональны шестой степени расстояния между ними, или второй степени объема, занимаемого газом. Считается также, что силы притяжения суммируются с внешним давлением. С учетом этих соображений уравнение состояния идеального газа преобразуется в уравнение Ван-дер-Ваальса </vt:lpstr>
      <vt:lpstr>Слайд 22</vt:lpstr>
      <vt:lpstr>Запишем уравнение Ван-дер-Вальса по степеням объема, считая постоянной температуру:</vt:lpstr>
      <vt:lpstr>Слайд 24</vt:lpstr>
      <vt:lpstr>Слайд 25</vt:lpstr>
      <vt:lpstr>Изотермы Ван-дер-Ваальса</vt:lpstr>
      <vt:lpstr>Слайд 27</vt:lpstr>
      <vt:lpstr>Слайд 28</vt:lpstr>
      <vt:lpstr>     СВЯЗЬ КРИТИЧЕСКИХ ПАРАМЕТРОВ (ОБЪЕМ, ДАВЛЕНИЕ И ТЕМПЕРАТУРА) С ПОСТОЯННЫМИ  ВАН-ДЕР-ВААЛЬСА  Из опыта Эндрюса и аналогичных опытов с другими газами выяснилось, что газ может быть переведен в жидкое состояние только при температурах, меньших некоторой определенной для данного газа температуры  при температурах, больших  газ нельзя перевести в жидкое состояние никаким давлением. Температура Тк называется критической. </vt:lpstr>
      <vt:lpstr>Слайд 30</vt:lpstr>
      <vt:lpstr>На графике изотерм реального газа выделены области, соответствующие газообразной  парообразной  и жидкой  фазам, и область  сосуществования жидкости и насыщенного пара. </vt:lpstr>
      <vt:lpstr> Критические константы и температуры Бойля.</vt:lpstr>
      <vt:lpstr>Внутренняя энергия реального газа</vt:lpstr>
      <vt:lpstr>Слайд 34</vt:lpstr>
      <vt:lpstr>Эффект Джоуля-Томсона</vt:lpstr>
      <vt:lpstr>Слайд 36</vt:lpstr>
      <vt:lpstr>Слайд 37</vt:lpstr>
      <vt:lpstr>Слайд 38</vt:lpstr>
      <vt:lpstr>Типичная кривая зависимости температуры инверсии от давления показана на рисунке для газа азота. Кривая инверсии отделяет совокупность состояний газа, при переходе между которыми он охлаждается, от состояний, между которыми он нагревается. </vt:lpstr>
      <vt:lpstr>            Впервые газ (аммиак) был сжижен в 1792 (голландский физик М. ван Марум). Хлор был получен в жидком состоянии в 1823 (М. Фарадей), кислород — в 1877 (швейцарский учёный Р. Пикте и французский учёный Л. П. Кальете), азот и окись углерода — в 1883 (З. Ф. Вроблевский и К. Ольшевский), водород — в 1898 (Дж. Дьюар), гелий — в 1908 (Х. Камерлинг-Оннес).    В технике эффект Джоуля-Томсона широко используется для получения низких температур и сжижения газов.</vt:lpstr>
      <vt:lpstr>2. Свойства жидкостей  Вязкость</vt:lpstr>
      <vt:lpstr>Слайд 42</vt:lpstr>
      <vt:lpstr>          Вязкость - важная характеристика жидкостей. Её учитывают в различных технологических процессах, например, когда по трубопроводам необходимо перекачивать жидкость. Вязкость жидкости измеряют с помощью прибора, называемого вискозиметром. Самым простым считается капиллярный вискозиметр. Принцип его действия не сложен. Подсчитывается время, за которое заданный объём жидкости протекает через тонкую трубочку (капилляр) под воздействием разности давлений на его концах. Так как известны диаметр и длина капилляра, разность давлений, то можно произвести расчёты на основании</vt:lpstr>
      <vt:lpstr>                Так как известны диаметр и длина капилляра, разность давлений, то можно произвести расчёты на основании закона Пуазейля, согласно которому проходящий в секунду объём жидкости (секундный объёмный расход) прямо пропорционален перепаду давления на единицу длины трубы и четвертой степени её радиуса и обратно пропорционален коэффициенту вязкости жидкости.      где Q - секундный расход жидкости, м3/с; р1 - р2 = ∆р - перепад давлений на концах капилляра, Па; R - радиус капилляра, м; d - диаметр капилляра, м; ƞ - коэффициент динамической вязкости, Па/с; l - длина капилляра, м.</vt:lpstr>
      <vt:lpstr>Поверхностное натяжение</vt:lpstr>
      <vt:lpstr> </vt:lpstr>
      <vt:lpstr>Слайд 47</vt:lpstr>
      <vt:lpstr>Формула Лапласа</vt:lpstr>
      <vt:lpstr>Из формулы Лапласа следует, что избыточное давление в случае сферической поверхности можно определить по следующей формуле: </vt:lpstr>
      <vt:lpstr>Высота подъема жидкости в капиллярной трубке.</vt:lpstr>
      <vt:lpstr>Слайд 51</vt:lpstr>
      <vt:lpstr>Слайд 52</vt:lpstr>
      <vt:lpstr>               3. Основы физики твердых тел.     Свойства твердых тел.  К физическим свойствам твердых тел относятся механические, тепловые, электрические, магнитные и оптические свойства. Их изучают, наблюдая, как ведет себя образец при изменении температуры, давления или объема, в условиях механических напряжений, электрических и магнитных полей, температурных градиентов, а также под воздействием различных излучений – света, рентгеновских лучей, пучков электронов, нейтронов.</vt:lpstr>
      <vt:lpstr>Механические свойства твердых тел</vt:lpstr>
      <vt:lpstr>Слайд 55</vt:lpstr>
      <vt:lpstr>Температурный коэффициент линейного расширения (ТКЛР).</vt:lpstr>
      <vt:lpstr>Слайд 57</vt:lpstr>
      <vt:lpstr>Слайд 58</vt:lpstr>
      <vt:lpstr>Слайд 59</vt:lpstr>
      <vt:lpstr>"Моно" значит "единственность". А "поли" - "множественность"</vt:lpstr>
      <vt:lpstr>Кристаллическая решетка</vt:lpstr>
      <vt:lpstr>Слайд 62</vt:lpstr>
      <vt:lpstr>Слайд 63</vt:lpstr>
      <vt:lpstr>Слайд 64</vt:lpstr>
      <vt:lpstr>Слайд 65</vt:lpstr>
      <vt:lpstr>Слайд 66</vt:lpstr>
      <vt:lpstr>Слайд 67</vt:lpstr>
      <vt:lpstr>Слайд 68</vt:lpstr>
      <vt:lpstr>                     Квазикристаллы</vt:lpstr>
      <vt:lpstr>Мозаика Пенроуза - модель квазикристалла</vt:lpstr>
      <vt:lpstr>Дефекты кристаллических решеток</vt:lpstr>
      <vt:lpstr>Слайд 72</vt:lpstr>
      <vt:lpstr>Классическая теория теплоемкости твердых тел</vt:lpstr>
      <vt:lpstr>Слайд 74</vt:lpstr>
      <vt:lpstr>Слайд 75</vt:lpstr>
      <vt:lpstr>Спасибо за внимание!!!</vt:lpstr>
    </vt:vector>
  </TitlesOfParts>
  <Company>FESTU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Лекции по физике. Молекулярная физика и основы термодинамики</dc:title>
  <dc:creator>Igor</dc:creator>
  <cp:lastModifiedBy>MF-300</cp:lastModifiedBy>
  <cp:revision>331</cp:revision>
  <dcterms:created xsi:type="dcterms:W3CDTF">2004-11-06T08:25:13Z</dcterms:created>
  <dcterms:modified xsi:type="dcterms:W3CDTF">2025-04-21T12:19:53Z</dcterms:modified>
</cp:coreProperties>
</file>